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handoutMasterIdLst>
    <p:handoutMasterId r:id="rId52"/>
  </p:handoutMasterIdLst>
  <p:sldIdLst>
    <p:sldId id="290" r:id="rId2"/>
    <p:sldId id="262" r:id="rId3"/>
    <p:sldId id="348" r:id="rId4"/>
    <p:sldId id="432" r:id="rId5"/>
    <p:sldId id="433" r:id="rId6"/>
    <p:sldId id="406" r:id="rId7"/>
    <p:sldId id="434" r:id="rId8"/>
    <p:sldId id="345" r:id="rId9"/>
    <p:sldId id="291" r:id="rId10"/>
    <p:sldId id="444" r:id="rId11"/>
    <p:sldId id="429" r:id="rId12"/>
    <p:sldId id="428" r:id="rId13"/>
    <p:sldId id="346" r:id="rId14"/>
    <p:sldId id="435" r:id="rId15"/>
    <p:sldId id="292" r:id="rId16"/>
    <p:sldId id="294" r:id="rId17"/>
    <p:sldId id="347" r:id="rId18"/>
    <p:sldId id="407" r:id="rId19"/>
    <p:sldId id="430" r:id="rId20"/>
    <p:sldId id="295" r:id="rId21"/>
    <p:sldId id="264" r:id="rId22"/>
    <p:sldId id="371" r:id="rId23"/>
    <p:sldId id="436" r:id="rId24"/>
    <p:sldId id="296" r:id="rId25"/>
    <p:sldId id="297" r:id="rId26"/>
    <p:sldId id="431" r:id="rId27"/>
    <p:sldId id="299" r:id="rId28"/>
    <p:sldId id="408" r:id="rId29"/>
    <p:sldId id="438" r:id="rId30"/>
    <p:sldId id="409" r:id="rId31"/>
    <p:sldId id="372" r:id="rId32"/>
    <p:sldId id="301" r:id="rId33"/>
    <p:sldId id="410" r:id="rId34"/>
    <p:sldId id="439" r:id="rId35"/>
    <p:sldId id="412" r:id="rId36"/>
    <p:sldId id="414" r:id="rId37"/>
    <p:sldId id="415" r:id="rId38"/>
    <p:sldId id="440" r:id="rId39"/>
    <p:sldId id="416" r:id="rId40"/>
    <p:sldId id="441" r:id="rId41"/>
    <p:sldId id="417" r:id="rId42"/>
    <p:sldId id="443" r:id="rId43"/>
    <p:sldId id="419" r:id="rId44"/>
    <p:sldId id="418" r:id="rId45"/>
    <p:sldId id="358" r:id="rId46"/>
    <p:sldId id="364" r:id="rId47"/>
    <p:sldId id="421" r:id="rId48"/>
    <p:sldId id="422" r:id="rId49"/>
    <p:sldId id="322" r:id="rId5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08" userDrawn="1">
          <p15:clr>
            <a:srgbClr val="A4A3A4"/>
          </p15:clr>
        </p15:guide>
        <p15:guide id="2" pos="288" userDrawn="1">
          <p15:clr>
            <a:srgbClr val="A4A3A4"/>
          </p15:clr>
        </p15:guide>
        <p15:guide id="3" pos="547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kesh Kumar" initials="RK" lastIdx="8" clrIdx="0">
    <p:extLst>
      <p:ext uri="{19B8F6BF-5375-455C-9EA6-DF929625EA0E}">
        <p15:presenceInfo xmlns:p15="http://schemas.microsoft.com/office/powerpoint/2012/main" userId="S-1-5-21-2752970185-40930380-1894245210-524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65" autoAdjust="0"/>
    <p:restoredTop sz="86891" autoAdjust="0"/>
  </p:normalViewPr>
  <p:slideViewPr>
    <p:cSldViewPr>
      <p:cViewPr varScale="1">
        <p:scale>
          <a:sx n="68" d="100"/>
          <a:sy n="68" d="100"/>
        </p:scale>
        <p:origin x="1786" y="62"/>
      </p:cViewPr>
      <p:guideLst>
        <p:guide orient="horz" pos="1008"/>
        <p:guide pos="288"/>
        <p:guide pos="5472"/>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2408"/>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pPr/>
              <a:t>4/12/2023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pPr/>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pPr/>
              <a:t>4/12/2023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pPr/>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a:t>
            </a:fld>
            <a:endParaRPr lang="en-US" dirty="0"/>
          </a:p>
        </p:txBody>
      </p:sp>
    </p:spTree>
    <p:extLst>
      <p:ext uri="{BB962C8B-B14F-4D97-AF65-F5344CB8AC3E}">
        <p14:creationId xmlns:p14="http://schemas.microsoft.com/office/powerpoint/2010/main" val="2030554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a:t>
            </a:fld>
            <a:endParaRPr lang="en-US" dirty="0"/>
          </a:p>
        </p:txBody>
      </p:sp>
    </p:spTree>
    <p:extLst>
      <p:ext uri="{BB962C8B-B14F-4D97-AF65-F5344CB8AC3E}">
        <p14:creationId xmlns:p14="http://schemas.microsoft.com/office/powerpoint/2010/main" val="2787461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13</a:t>
            </a:fld>
            <a:endParaRPr lang="en-US" dirty="0"/>
          </a:p>
        </p:txBody>
      </p:sp>
    </p:spTree>
    <p:extLst>
      <p:ext uri="{BB962C8B-B14F-4D97-AF65-F5344CB8AC3E}">
        <p14:creationId xmlns:p14="http://schemas.microsoft.com/office/powerpoint/2010/main" val="42181348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14</a:t>
            </a:fld>
            <a:endParaRPr lang="en-US" dirty="0"/>
          </a:p>
        </p:txBody>
      </p:sp>
    </p:spTree>
    <p:extLst>
      <p:ext uri="{BB962C8B-B14F-4D97-AF65-F5344CB8AC3E}">
        <p14:creationId xmlns:p14="http://schemas.microsoft.com/office/powerpoint/2010/main" val="2034560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21</a:t>
            </a:fld>
            <a:endParaRPr lang="en-US" dirty="0"/>
          </a:p>
        </p:txBody>
      </p:sp>
    </p:spTree>
    <p:extLst>
      <p:ext uri="{BB962C8B-B14F-4D97-AF65-F5344CB8AC3E}">
        <p14:creationId xmlns:p14="http://schemas.microsoft.com/office/powerpoint/2010/main" val="11436961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6"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7 -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3" name="TextBox 12"/>
          <p:cNvSpPr txBox="1"/>
          <p:nvPr userDrawn="1"/>
        </p:nvSpPr>
        <p:spPr>
          <a:xfrm>
            <a:off x="1502228" y="6429974"/>
            <a:ext cx="6172200" cy="276999"/>
          </a:xfrm>
          <a:prstGeom prst="rect">
            <a:avLst/>
          </a:prstGeom>
          <a:noFill/>
        </p:spPr>
        <p:txBody>
          <a:bodyPr wrap="square" rtlCol="0">
            <a:spAutoFit/>
          </a:bodyPr>
          <a:lstStyle/>
          <a:p>
            <a:pPr algn="ctr">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a:t>
            </a:r>
            <a:r>
              <a:rPr lang="en-IN" sz="1200" dirty="0">
                <a:latin typeface="Verdana" panose="020B0604030504040204" pitchFamily="34" charset="0"/>
                <a:ea typeface="Verdana" panose="020B0604030504040204" pitchFamily="34" charset="0"/>
              </a:rPr>
              <a:t>2021, 2019, 2017 </a:t>
            </a:r>
            <a:r>
              <a:rPr lang="en-IN" sz="1200" kern="1200" dirty="0">
                <a:solidFill>
                  <a:schemeClr val="tx1"/>
                </a:solidFill>
                <a:effectLst/>
                <a:latin typeface="Verdana" panose="020B0604030504040204" pitchFamily="34" charset="0"/>
                <a:ea typeface="Verdana" panose="020B0604030504040204" pitchFamily="34" charset="0"/>
                <a:cs typeface="+mn-cs"/>
              </a:rPr>
              <a:t>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87980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4/12/2023</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1"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2"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3 -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9" name="TextBox 8"/>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2020, 2015, 2011 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711136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a:p>
        </p:txBody>
      </p:sp>
      <p:sp>
        <p:nvSpPr>
          <p:cNvPr id="7" name="Date Placeholder 6"/>
          <p:cNvSpPr>
            <a:spLocks noGrp="1"/>
          </p:cNvSpPr>
          <p:nvPr>
            <p:ph type="dt" sz="half" idx="10"/>
          </p:nvPr>
        </p:nvSpPr>
        <p:spPr/>
        <p:txBody>
          <a:bodyPr/>
          <a:lstStyle/>
          <a:p>
            <a:fld id="{E0DBC1D4-5704-45BB-BA8B-9B7E98161C8B}" type="datetimeFigureOut">
              <a:rPr lang="en-US" smtClean="0"/>
              <a:pPr/>
              <a:t>4/12/2023</a:t>
            </a:fld>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21277165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12109093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31547999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4/12/2023</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pic>
        <p:nvPicPr>
          <p:cNvPr id="15"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3 -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6" name="TextBox 15"/>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2020, 2015, 2011 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037960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a:p>
        </p:txBody>
      </p:sp>
    </p:spTree>
    <p:extLst>
      <p:ext uri="{BB962C8B-B14F-4D97-AF65-F5344CB8AC3E}">
        <p14:creationId xmlns:p14="http://schemas.microsoft.com/office/powerpoint/2010/main" val="12109093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3288" y="1447800"/>
            <a:ext cx="3966312"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3288" y="2271712"/>
            <a:ext cx="3966312"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2400"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1250598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51039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Content Placeholder 2"/>
          <p:cNvSpPr>
            <a:spLocks noGrp="1"/>
          </p:cNvSpPr>
          <p:nvPr>
            <p:ph idx="13"/>
          </p:nvPr>
        </p:nvSpPr>
        <p:spPr>
          <a:xfrm>
            <a:off x="457200" y="2756648"/>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Content Placeholder 2"/>
          <p:cNvSpPr>
            <a:spLocks noGrp="1"/>
          </p:cNvSpPr>
          <p:nvPr>
            <p:ph idx="14"/>
          </p:nvPr>
        </p:nvSpPr>
        <p:spPr>
          <a:xfrm>
            <a:off x="457200" y="3886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3" name="Content Placeholder 2"/>
          <p:cNvSpPr>
            <a:spLocks noGrp="1"/>
          </p:cNvSpPr>
          <p:nvPr>
            <p:ph idx="15"/>
          </p:nvPr>
        </p:nvSpPr>
        <p:spPr>
          <a:xfrm>
            <a:off x="457200" y="5029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Tree>
    <p:extLst>
      <p:ext uri="{BB962C8B-B14F-4D97-AF65-F5344CB8AC3E}">
        <p14:creationId xmlns:p14="http://schemas.microsoft.com/office/powerpoint/2010/main" val="20393807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903514"/>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447800"/>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4/12/2023</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3"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7 -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2981062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4/12/2023</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15246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600"/>
            </a:lvl1pPr>
            <a:lvl2pPr>
              <a:buClr>
                <a:srgbClr val="007FA3"/>
              </a:buClr>
              <a:defRPr sz="2400"/>
            </a:lvl2pPr>
            <a:lvl3pPr>
              <a:buClr>
                <a:srgbClr val="007FA3"/>
              </a:buClr>
              <a:defRPr sz="2200"/>
            </a:lvl3pPr>
            <a:lvl4pPr>
              <a:buClr>
                <a:srgbClr val="007FA3"/>
              </a:buClr>
              <a:defRPr sz="2000"/>
            </a:lvl4pPr>
            <a:lvl5pPr>
              <a:buClr>
                <a:srgbClr val="007FA3"/>
              </a:buClr>
              <a:defRPr sz="18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4/12/2023</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8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4/12/2023</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3 -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Box 11"/>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2020, 2015, 2011 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03796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24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754704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4/12/2023</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855126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4/12/2023</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pic>
        <p:nvPicPr>
          <p:cNvPr id="9" name="Shape 15" descr="Pearson Logo"/>
          <p:cNvPicPr preferRelativeResize="0"/>
          <p:nvPr userDrawn="1"/>
        </p:nvPicPr>
        <p:blipFill rotWithShape="1">
          <a:blip r:embed="rId20" cstate="print">
            <a:alphaModFix/>
          </a:blip>
          <a:srcRect/>
          <a:stretch/>
        </p:blipFill>
        <p:spPr>
          <a:xfrm>
            <a:off x="443972" y="6429709"/>
            <a:ext cx="917999" cy="279914"/>
          </a:xfrm>
          <a:prstGeom prst="rect">
            <a:avLst/>
          </a:prstGeom>
          <a:noFill/>
          <a:ln>
            <a:noFill/>
          </a:ln>
        </p:spPr>
      </p:pic>
      <p:sp>
        <p:nvSpPr>
          <p:cNvPr id="10"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7 -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Box 11"/>
          <p:cNvSpPr txBox="1"/>
          <p:nvPr userDrawn="1"/>
        </p:nvSpPr>
        <p:spPr>
          <a:xfrm>
            <a:off x="1502228" y="6429974"/>
            <a:ext cx="6172200" cy="276999"/>
          </a:xfrm>
          <a:prstGeom prst="rect">
            <a:avLst/>
          </a:prstGeom>
          <a:noFill/>
        </p:spPr>
        <p:txBody>
          <a:bodyPr wrap="square" rtlCol="0">
            <a:spAutoFit/>
          </a:bodyPr>
          <a:lstStyle/>
          <a:p>
            <a:pPr algn="ctr">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a:t>
            </a:r>
            <a:r>
              <a:rPr lang="en-IN" sz="1200" dirty="0">
                <a:latin typeface="Verdana" panose="020B0604030504040204" pitchFamily="34" charset="0"/>
                <a:ea typeface="Verdana" panose="020B0604030504040204" pitchFamily="34" charset="0"/>
              </a:rPr>
              <a:t>2021, 2019, 2017 </a:t>
            </a:r>
            <a:r>
              <a:rPr lang="en-IN" sz="1200" kern="1200" dirty="0">
                <a:solidFill>
                  <a:schemeClr val="tx1"/>
                </a:solidFill>
                <a:effectLst/>
                <a:latin typeface="Verdana" panose="020B0604030504040204" pitchFamily="34" charset="0"/>
                <a:ea typeface="Verdana" panose="020B0604030504040204" pitchFamily="34" charset="0"/>
                <a:cs typeface="+mn-cs"/>
              </a:rPr>
              <a:t>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6" r:id="rId3"/>
    <p:sldLayoutId id="2147483650" r:id="rId4"/>
    <p:sldLayoutId id="2147483659" r:id="rId5"/>
    <p:sldLayoutId id="2147483658" r:id="rId6"/>
    <p:sldLayoutId id="2147483660" r:id="rId7"/>
    <p:sldLayoutId id="2147483651" r:id="rId8"/>
    <p:sldLayoutId id="2147483654" r:id="rId9"/>
    <p:sldLayoutId id="2147483655" r:id="rId10"/>
    <p:sldLayoutId id="2147483662" r:id="rId11"/>
    <p:sldLayoutId id="2147483663" r:id="rId12"/>
    <p:sldLayoutId id="2147483664" r:id="rId13"/>
    <p:sldLayoutId id="2147483665" r:id="rId14"/>
    <p:sldLayoutId id="2147483668" r:id="rId15"/>
    <p:sldLayoutId id="2147483669" r:id="rId16"/>
    <p:sldLayoutId id="2147483670" r:id="rId17"/>
    <p:sldLayoutId id="2147483671" r:id="rId18"/>
  </p:sldLayoutIdLst>
  <p:txStyles>
    <p:titleStyle>
      <a:lvl1pPr algn="l" defTabSz="914400" rtl="0" eaLnBrk="1" latinLnBrk="0" hangingPunct="1">
        <a:lnSpc>
          <a:spcPct val="100000"/>
        </a:lnSpc>
        <a:spcBef>
          <a:spcPct val="0"/>
        </a:spcBef>
        <a:buNone/>
        <a:defRPr sz="3400" b="1" kern="1200">
          <a:solidFill>
            <a:srgbClr val="007FA3"/>
          </a:solidFill>
          <a:latin typeface="+mj-lt"/>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hyperlink" Target="https://www.w3.org/TR/css-grid-1/#grid-template-areas-property" TargetMode="Externa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descr="Assembly Language for x86 Processors, "/>
          <p:cNvSpPr>
            <a:spLocks noGrp="1"/>
          </p:cNvSpPr>
          <p:nvPr>
            <p:ph type="title"/>
          </p:nvPr>
        </p:nvSpPr>
        <p:spPr>
          <a:xfrm>
            <a:off x="457200" y="215372"/>
            <a:ext cx="8458200" cy="1016650"/>
          </a:xfrm>
        </p:spPr>
        <p:txBody>
          <a:bodyPr/>
          <a:lstStyle/>
          <a:p>
            <a:r>
              <a:rPr lang="en-US" dirty="0"/>
              <a:t>Web Development &amp; Design Foundations  with HTML5</a:t>
            </a:r>
            <a:endParaRPr lang="en-AU" dirty="0"/>
          </a:p>
        </p:txBody>
      </p:sp>
      <p:sp>
        <p:nvSpPr>
          <p:cNvPr id="8" name="Text Placeholder 7"/>
          <p:cNvSpPr>
            <a:spLocks noGrp="1"/>
          </p:cNvSpPr>
          <p:nvPr>
            <p:ph type="body" sz="quarter" idx="13"/>
          </p:nvPr>
        </p:nvSpPr>
        <p:spPr>
          <a:xfrm>
            <a:off x="457200" y="1295400"/>
            <a:ext cx="8229600" cy="381000"/>
          </a:xfrm>
        </p:spPr>
        <p:txBody>
          <a:bodyPr/>
          <a:lstStyle/>
          <a:p>
            <a:r>
              <a:rPr lang="en-US" dirty="0"/>
              <a:t>Tenth Edition</a:t>
            </a:r>
          </a:p>
        </p:txBody>
      </p:sp>
      <p:sp>
        <p:nvSpPr>
          <p:cNvPr id="9" name="Text Placeholder 8"/>
          <p:cNvSpPr>
            <a:spLocks noGrp="1"/>
          </p:cNvSpPr>
          <p:nvPr>
            <p:ph type="body" sz="quarter" idx="14"/>
          </p:nvPr>
        </p:nvSpPr>
        <p:spPr/>
        <p:txBody>
          <a:bodyPr/>
          <a:lstStyle/>
          <a:p>
            <a:r>
              <a:rPr lang="en-US" dirty="0"/>
              <a:t>Chapter 7</a:t>
            </a:r>
          </a:p>
        </p:txBody>
      </p:sp>
      <p:sp>
        <p:nvSpPr>
          <p:cNvPr id="10" name="Text Placeholder 9"/>
          <p:cNvSpPr>
            <a:spLocks noGrp="1"/>
          </p:cNvSpPr>
          <p:nvPr>
            <p:ph type="body" sz="quarter" idx="15"/>
          </p:nvPr>
        </p:nvSpPr>
        <p:spPr/>
        <p:txBody>
          <a:bodyPr/>
          <a:lstStyle/>
          <a:p>
            <a:r>
              <a:rPr lang="en-US" altLang="en-US" dirty="0"/>
              <a:t>Responsive Page Layout</a:t>
            </a:r>
            <a:endParaRPr lang="en-CA" altLang="en-US" dirty="0"/>
          </a:p>
        </p:txBody>
      </p:sp>
      <p:sp>
        <p:nvSpPr>
          <p:cNvPr id="14" name="TextBox 13"/>
          <p:cNvSpPr txBox="1"/>
          <p:nvPr/>
        </p:nvSpPr>
        <p:spPr>
          <a:xfrm>
            <a:off x="1502228" y="6429974"/>
            <a:ext cx="6172200" cy="276999"/>
          </a:xfrm>
          <a:prstGeom prst="rect">
            <a:avLst/>
          </a:prstGeom>
          <a:noFill/>
        </p:spPr>
        <p:txBody>
          <a:bodyPr wrap="square" rtlCol="0">
            <a:spAutoFit/>
          </a:bodyPr>
          <a:lstStyle/>
          <a:p>
            <a:pPr algn="ctr">
              <a:defRPr/>
            </a:pPr>
            <a:r>
              <a:rPr lang="en-IN" sz="1200" kern="1200" dirty="0">
                <a:solidFill>
                  <a:schemeClr val="tx1"/>
                </a:solidFill>
                <a:effectLst/>
                <a:latin typeface="Verdana" panose="020B0604030504040204" pitchFamily="34" charset="0"/>
                <a:ea typeface="Verdana" panose="020B0604030504040204" pitchFamily="34" charset="0"/>
                <a:cs typeface="+mn-cs"/>
              </a:rPr>
              <a:t>Copyright © </a:t>
            </a:r>
            <a:r>
              <a:rPr lang="en-IN" sz="1200" dirty="0">
                <a:latin typeface="Verdana" panose="020B0604030504040204" pitchFamily="34" charset="0"/>
                <a:ea typeface="Verdana" panose="020B0604030504040204" pitchFamily="34" charset="0"/>
              </a:rPr>
              <a:t>2021, 2019, 2017 </a:t>
            </a:r>
            <a:r>
              <a:rPr lang="en-IN" sz="1200" kern="1200" dirty="0">
                <a:solidFill>
                  <a:schemeClr val="tx1"/>
                </a:solidFill>
                <a:effectLst/>
                <a:latin typeface="Verdana" panose="020B0604030504040204" pitchFamily="34" charset="0"/>
                <a:ea typeface="Verdana" panose="020B0604030504040204" pitchFamily="34" charset="0"/>
                <a:cs typeface="+mn-cs"/>
              </a:rPr>
              <a:t>Pearson Education, Inc. All Rights Reserved</a:t>
            </a:r>
            <a:endParaRPr lang="en-US" altLang="en-US" sz="1200" b="0" kern="12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pic>
        <p:nvPicPr>
          <p:cNvPr id="11" name="Picture 2" descr="Web Development &amp; Design Foundations with HTML5, Tenth Edition by Terry Felke-Morri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600200"/>
            <a:ext cx="3836214" cy="476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422217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D4BC5-38F9-4B9E-BCF6-CBBFD0E85ACF}"/>
              </a:ext>
            </a:extLst>
          </p:cNvPr>
          <p:cNvSpPr>
            <a:spLocks noGrp="1"/>
          </p:cNvSpPr>
          <p:nvPr>
            <p:ph type="title"/>
          </p:nvPr>
        </p:nvSpPr>
        <p:spPr/>
        <p:txBody>
          <a:bodyPr/>
          <a:lstStyle/>
          <a:p>
            <a:r>
              <a:rPr lang="en-US" dirty="0"/>
              <a:t>The align-items Property</a:t>
            </a:r>
          </a:p>
        </p:txBody>
      </p:sp>
      <p:pic>
        <p:nvPicPr>
          <p:cNvPr id="4" name="Content Placeholder 3">
            <a:extLst>
              <a:ext uri="{FF2B5EF4-FFF2-40B4-BE49-F238E27FC236}">
                <a16:creationId xmlns:a16="http://schemas.microsoft.com/office/drawing/2014/main" id="{C129F1ED-0980-4391-89CB-B03F2EE00627}"/>
              </a:ext>
            </a:extLst>
          </p:cNvPr>
          <p:cNvPicPr>
            <a:picLocks noGrp="1" noChangeAspect="1"/>
          </p:cNvPicPr>
          <p:nvPr>
            <p:ph idx="1"/>
          </p:nvPr>
        </p:nvPicPr>
        <p:blipFill>
          <a:blip r:embed="rId2"/>
          <a:stretch>
            <a:fillRect/>
          </a:stretch>
        </p:blipFill>
        <p:spPr>
          <a:xfrm>
            <a:off x="2714366" y="1614968"/>
            <a:ext cx="3715268" cy="4496427"/>
          </a:xfrm>
          <a:prstGeom prst="rect">
            <a:avLst/>
          </a:prstGeom>
        </p:spPr>
      </p:pic>
    </p:spTree>
    <p:extLst>
      <p:ext uri="{BB962C8B-B14F-4D97-AF65-F5344CB8AC3E}">
        <p14:creationId xmlns:p14="http://schemas.microsoft.com/office/powerpoint/2010/main" val="1318820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Flex Items</a:t>
            </a:r>
            <a:endParaRPr lang="en-AU" dirty="0"/>
          </a:p>
        </p:txBody>
      </p:sp>
      <p:sp>
        <p:nvSpPr>
          <p:cNvPr id="3" name="Content Placeholder 2"/>
          <p:cNvSpPr>
            <a:spLocks noGrp="1"/>
          </p:cNvSpPr>
          <p:nvPr>
            <p:ph idx="1"/>
          </p:nvPr>
        </p:nvSpPr>
        <p:spPr>
          <a:xfrm>
            <a:off x="457200" y="1600201"/>
            <a:ext cx="8229600" cy="4724399"/>
          </a:xfrm>
        </p:spPr>
        <p:txBody>
          <a:bodyPr/>
          <a:lstStyle/>
          <a:p>
            <a:pPr marL="0" indent="0">
              <a:buNone/>
            </a:pPr>
            <a:r>
              <a:rPr lang="en-US" dirty="0"/>
              <a:t>By default flex items are flexible in size and allocated the same amount of space in the flex container</a:t>
            </a:r>
          </a:p>
          <a:p>
            <a:pPr marL="0" indent="0">
              <a:buNone/>
            </a:pPr>
            <a:r>
              <a:rPr lang="en-US" b="1" dirty="0"/>
              <a:t>The flex property</a:t>
            </a:r>
          </a:p>
          <a:p>
            <a:pPr>
              <a:spcBef>
                <a:spcPts val="600"/>
              </a:spcBef>
            </a:pPr>
            <a:r>
              <a:rPr lang="en-US" sz="2400" dirty="0"/>
              <a:t>Customizes the size of each flex item</a:t>
            </a:r>
          </a:p>
          <a:p>
            <a:pPr>
              <a:spcBef>
                <a:spcPts val="600"/>
              </a:spcBef>
            </a:pPr>
            <a:r>
              <a:rPr lang="en-US" sz="2400" dirty="0"/>
              <a:t>Indicates the flex grow factor</a:t>
            </a:r>
          </a:p>
          <a:p>
            <a:pPr>
              <a:spcBef>
                <a:spcPts val="600"/>
              </a:spcBef>
            </a:pPr>
            <a:r>
              <a:rPr lang="en-US" sz="2400" dirty="0"/>
              <a:t>Indicates the flex shrink factor</a:t>
            </a:r>
          </a:p>
          <a:p>
            <a:pPr>
              <a:spcBef>
                <a:spcPts val="600"/>
              </a:spcBef>
            </a:pPr>
            <a:r>
              <a:rPr lang="en-US" sz="2400" dirty="0"/>
              <a:t>Can be used to indicate a proportional flexible item</a:t>
            </a:r>
            <a:endParaRPr lang="en-AU" sz="2400" dirty="0"/>
          </a:p>
        </p:txBody>
      </p:sp>
    </p:spTree>
    <p:extLst>
      <p:ext uri="{BB962C8B-B14F-4D97-AF65-F5344CB8AC3E}">
        <p14:creationId xmlns:p14="http://schemas.microsoft.com/office/powerpoint/2010/main" val="1710392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7.10 </a:t>
            </a:r>
            <a:r>
              <a:rPr lang="en-US" sz="2800" b="0" dirty="0"/>
              <a:t>Three-column page layout with the flex container indicated</a:t>
            </a:r>
            <a:endParaRPr lang="en-AU" sz="2800" b="0" dirty="0"/>
          </a:p>
        </p:txBody>
      </p:sp>
      <p:sp>
        <p:nvSpPr>
          <p:cNvPr id="3" name="Content Placeholder 2"/>
          <p:cNvSpPr>
            <a:spLocks noGrp="1"/>
          </p:cNvSpPr>
          <p:nvPr>
            <p:ph idx="1"/>
          </p:nvPr>
        </p:nvSpPr>
        <p:spPr>
          <a:xfrm>
            <a:off x="6356806" y="2819401"/>
            <a:ext cx="2329994" cy="1752600"/>
          </a:xfrm>
        </p:spPr>
        <p:txBody>
          <a:bodyPr/>
          <a:lstStyle/>
          <a:p>
            <a:pPr marL="265113" lvl="3">
              <a:lnSpc>
                <a:spcPct val="100000"/>
              </a:lnSpc>
              <a:spcBef>
                <a:spcPct val="0"/>
              </a:spcBef>
              <a:spcAft>
                <a:spcPct val="0"/>
              </a:spcAft>
              <a:buClrTx/>
              <a:buFontTx/>
              <a:buNone/>
            </a:pPr>
            <a:r>
              <a:rPr lang="en-US" altLang="en-US" sz="2400" dirty="0" err="1">
                <a:latin typeface="+mj-lt"/>
                <a:cs typeface="Times New Roman" panose="02020603050405020304" pitchFamily="18" charset="0"/>
              </a:rPr>
              <a:t>nav</a:t>
            </a:r>
            <a:r>
              <a:rPr lang="en-US" altLang="en-US" sz="2400" dirty="0">
                <a:latin typeface="+mj-lt"/>
                <a:cs typeface="Times New Roman" panose="02020603050405020304" pitchFamily="18" charset="0"/>
              </a:rPr>
              <a:t>   { flex: 1; }</a:t>
            </a:r>
          </a:p>
          <a:p>
            <a:pPr marL="265113" lvl="3">
              <a:lnSpc>
                <a:spcPct val="100000"/>
              </a:lnSpc>
              <a:spcBef>
                <a:spcPct val="0"/>
              </a:spcBef>
              <a:spcAft>
                <a:spcPct val="0"/>
              </a:spcAft>
              <a:buClrTx/>
              <a:buFontTx/>
              <a:buNone/>
            </a:pPr>
            <a:r>
              <a:rPr lang="en-US" altLang="en-US" sz="2400" dirty="0">
                <a:latin typeface="+mj-lt"/>
                <a:cs typeface="Times New Roman" panose="02020603050405020304" pitchFamily="18" charset="0"/>
              </a:rPr>
              <a:t>main { flex: 7; }</a:t>
            </a:r>
          </a:p>
          <a:p>
            <a:pPr marL="265113" lvl="3">
              <a:lnSpc>
                <a:spcPct val="100000"/>
              </a:lnSpc>
              <a:spcBef>
                <a:spcPct val="0"/>
              </a:spcBef>
              <a:spcAft>
                <a:spcPct val="0"/>
              </a:spcAft>
              <a:buClrTx/>
              <a:buFontTx/>
              <a:buNone/>
            </a:pPr>
            <a:r>
              <a:rPr lang="en-US" altLang="en-US" sz="2400" dirty="0">
                <a:latin typeface="+mj-lt"/>
                <a:cs typeface="Times New Roman" panose="02020603050405020304" pitchFamily="18" charset="0"/>
              </a:rPr>
              <a:t>aside { flex: 2; }</a:t>
            </a:r>
            <a:endParaRPr lang="en-AU" dirty="0">
              <a:latin typeface="+mj-lt"/>
            </a:endParaRPr>
          </a:p>
        </p:txBody>
      </p:sp>
      <p:pic>
        <p:nvPicPr>
          <p:cNvPr id="6" name="Picture 5" descr="A diagram shows three column page layout with the flex container indicated.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752600"/>
            <a:ext cx="6052006" cy="36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86281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Grid Layout</a:t>
            </a:r>
            <a:r>
              <a:rPr lang="en-AU" sz="2000" b="0" dirty="0"/>
              <a:t> (1 of 2)</a:t>
            </a:r>
            <a:endParaRPr lang="en-AU" sz="2000" dirty="0"/>
          </a:p>
        </p:txBody>
      </p:sp>
      <p:sp>
        <p:nvSpPr>
          <p:cNvPr id="3" name="Content Placeholder 2"/>
          <p:cNvSpPr>
            <a:spLocks noGrp="1"/>
          </p:cNvSpPr>
          <p:nvPr>
            <p:ph idx="1"/>
          </p:nvPr>
        </p:nvSpPr>
        <p:spPr>
          <a:xfrm>
            <a:off x="457200" y="1600200"/>
            <a:ext cx="8229600" cy="4648200"/>
          </a:xfrm>
        </p:spPr>
        <p:txBody>
          <a:bodyPr/>
          <a:lstStyle/>
          <a:p>
            <a:pPr marL="0" indent="0">
              <a:buNone/>
            </a:pPr>
            <a:r>
              <a:rPr lang="en-US" dirty="0"/>
              <a:t>Purpose: Configure a two-dimensional grid-based layout</a:t>
            </a:r>
            <a:br>
              <a:rPr lang="en-US" dirty="0"/>
            </a:br>
            <a:r>
              <a:rPr lang="en-US" dirty="0"/>
              <a:t>The grid can be fixed in dimension or flexible and responsive.</a:t>
            </a:r>
            <a:br>
              <a:rPr lang="en-US" dirty="0"/>
            </a:br>
            <a:r>
              <a:rPr lang="en-US" dirty="0"/>
              <a:t>https://www.w3.org/TR/css-grid-1/</a:t>
            </a:r>
          </a:p>
          <a:p>
            <a:pPr marL="0" indent="0">
              <a:spcBef>
                <a:spcPts val="600"/>
              </a:spcBef>
              <a:buNone/>
            </a:pPr>
            <a:r>
              <a:rPr lang="en-US" b="1" dirty="0"/>
              <a:t>The display property</a:t>
            </a:r>
          </a:p>
          <a:p>
            <a:pPr marL="0" indent="0">
              <a:spcBef>
                <a:spcPts val="600"/>
              </a:spcBef>
              <a:buNone/>
            </a:pPr>
            <a:r>
              <a:rPr lang="en-US" dirty="0"/>
              <a:t>	Configures a grid container display: grid; </a:t>
            </a:r>
          </a:p>
        </p:txBody>
      </p:sp>
    </p:spTree>
    <p:extLst>
      <p:ext uri="{BB962C8B-B14F-4D97-AF65-F5344CB8AC3E}">
        <p14:creationId xmlns:p14="http://schemas.microsoft.com/office/powerpoint/2010/main" val="2574134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Grid Layout</a:t>
            </a:r>
            <a:r>
              <a:rPr lang="en-AU" sz="2000" b="0" dirty="0"/>
              <a:t> (2 of 2)</a:t>
            </a:r>
            <a:endParaRPr lang="en-AU" sz="2000" dirty="0"/>
          </a:p>
        </p:txBody>
      </p:sp>
      <p:sp>
        <p:nvSpPr>
          <p:cNvPr id="3" name="Content Placeholder 2"/>
          <p:cNvSpPr>
            <a:spLocks noGrp="1"/>
          </p:cNvSpPr>
          <p:nvPr>
            <p:ph idx="1"/>
          </p:nvPr>
        </p:nvSpPr>
        <p:spPr>
          <a:xfrm>
            <a:off x="457200" y="1600200"/>
            <a:ext cx="8229600" cy="4648200"/>
          </a:xfrm>
        </p:spPr>
        <p:txBody>
          <a:bodyPr/>
          <a:lstStyle/>
          <a:p>
            <a:pPr marL="0" indent="0">
              <a:spcBef>
                <a:spcPts val="600"/>
              </a:spcBef>
              <a:buNone/>
            </a:pPr>
            <a:r>
              <a:rPr lang="en-US" b="1" dirty="0"/>
              <a:t>Grid Item</a:t>
            </a:r>
            <a:r>
              <a:rPr lang="en-US" dirty="0"/>
              <a:t> – a child element of the grid container</a:t>
            </a:r>
          </a:p>
          <a:p>
            <a:pPr marL="0" indent="0">
              <a:spcBef>
                <a:spcPts val="600"/>
              </a:spcBef>
              <a:buNone/>
            </a:pPr>
            <a:r>
              <a:rPr lang="en-US" dirty="0"/>
              <a:t>Grid Terms</a:t>
            </a:r>
          </a:p>
          <a:p>
            <a:pPr>
              <a:spcBef>
                <a:spcPts val="600"/>
              </a:spcBef>
            </a:pPr>
            <a:r>
              <a:rPr lang="en-US" sz="2400" dirty="0"/>
              <a:t>Grid line</a:t>
            </a:r>
          </a:p>
          <a:p>
            <a:pPr>
              <a:spcBef>
                <a:spcPts val="600"/>
              </a:spcBef>
            </a:pPr>
            <a:r>
              <a:rPr lang="en-US" sz="2400" dirty="0"/>
              <a:t>Grid row</a:t>
            </a:r>
          </a:p>
          <a:p>
            <a:pPr>
              <a:spcBef>
                <a:spcPts val="600"/>
              </a:spcBef>
            </a:pPr>
            <a:r>
              <a:rPr lang="en-US" sz="2400" dirty="0"/>
              <a:t>Grid column</a:t>
            </a:r>
          </a:p>
          <a:p>
            <a:pPr>
              <a:spcBef>
                <a:spcPts val="600"/>
              </a:spcBef>
            </a:pPr>
            <a:r>
              <a:rPr lang="en-US" sz="2400" dirty="0"/>
              <a:t>Grid track</a:t>
            </a:r>
          </a:p>
          <a:p>
            <a:pPr>
              <a:spcBef>
                <a:spcPts val="600"/>
              </a:spcBef>
            </a:pPr>
            <a:r>
              <a:rPr lang="en-US" sz="2400" dirty="0"/>
              <a:t>Grid gap</a:t>
            </a:r>
            <a:endParaRPr lang="en-AU" sz="2400" dirty="0"/>
          </a:p>
        </p:txBody>
      </p:sp>
    </p:spTree>
    <p:extLst>
      <p:ext uri="{BB962C8B-B14F-4D97-AF65-F5344CB8AC3E}">
        <p14:creationId xmlns:p14="http://schemas.microsoft.com/office/powerpoint/2010/main" val="17342646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7.14 </a:t>
            </a:r>
            <a:r>
              <a:rPr lang="en-US" sz="2800" b="0" dirty="0"/>
              <a:t>A grid with three columns and two rows </a:t>
            </a:r>
            <a:endParaRPr lang="en-AU" sz="2800" b="0" dirty="0"/>
          </a:p>
        </p:txBody>
      </p:sp>
      <p:pic>
        <p:nvPicPr>
          <p:cNvPr id="6" name="Content Placeholder 5" descr="A grid with three columns and two rows. "/>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76570" y="1600200"/>
            <a:ext cx="7590859"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02922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Grid Columns and Grid Rows</a:t>
            </a:r>
            <a:endParaRPr lang="en-AU" dirty="0"/>
          </a:p>
        </p:txBody>
      </p:sp>
      <p:sp>
        <p:nvSpPr>
          <p:cNvPr id="3" name="Content Placeholder 2"/>
          <p:cNvSpPr>
            <a:spLocks noGrp="1"/>
          </p:cNvSpPr>
          <p:nvPr>
            <p:ph idx="1"/>
          </p:nvPr>
        </p:nvSpPr>
        <p:spPr/>
        <p:txBody>
          <a:bodyPr/>
          <a:lstStyle/>
          <a:p>
            <a:pPr marL="0" indent="0">
              <a:spcBef>
                <a:spcPts val="0"/>
              </a:spcBef>
              <a:buNone/>
            </a:pPr>
            <a:r>
              <a:rPr lang="en-US" b="1" dirty="0"/>
              <a:t>The grid-template-columns property</a:t>
            </a:r>
          </a:p>
          <a:p>
            <a:pPr marL="0" indent="0">
              <a:spcBef>
                <a:spcPts val="0"/>
              </a:spcBef>
              <a:buNone/>
            </a:pPr>
            <a:endParaRPr lang="en-US" b="1" dirty="0"/>
          </a:p>
          <a:p>
            <a:pPr marL="0" indent="0">
              <a:spcBef>
                <a:spcPts val="0"/>
              </a:spcBef>
              <a:buNone/>
            </a:pPr>
            <a:r>
              <a:rPr lang="en-US" b="1" dirty="0"/>
              <a:t>The grid-template-rows property</a:t>
            </a:r>
          </a:p>
          <a:p>
            <a:pPr marL="0" indent="0">
              <a:spcBef>
                <a:spcPts val="0"/>
              </a:spcBef>
              <a:buNone/>
            </a:pPr>
            <a:endParaRPr lang="en-US" b="1" dirty="0"/>
          </a:p>
          <a:p>
            <a:pPr marL="0" indent="0">
              <a:spcBef>
                <a:spcPts val="0"/>
              </a:spcBef>
              <a:buNone/>
            </a:pPr>
            <a:r>
              <a:rPr lang="en-US" dirty="0"/>
              <a:t>Example:</a:t>
            </a:r>
          </a:p>
          <a:p>
            <a:pPr marL="0" indent="0">
              <a:spcBef>
                <a:spcPts val="0"/>
              </a:spcBef>
              <a:buNone/>
            </a:pPr>
            <a:endParaRPr lang="en-US" dirty="0"/>
          </a:p>
          <a:p>
            <a:pPr marL="0" indent="0">
              <a:spcBef>
                <a:spcPts val="0"/>
              </a:spcBef>
              <a:buNone/>
            </a:pPr>
            <a:r>
              <a:rPr lang="en-US" dirty="0"/>
              <a:t>#gallery { display: grid;</a:t>
            </a:r>
          </a:p>
          <a:p>
            <a:pPr marL="0" indent="0">
              <a:spcBef>
                <a:spcPts val="0"/>
              </a:spcBef>
              <a:buNone/>
            </a:pPr>
            <a:r>
              <a:rPr lang="en-US" dirty="0"/>
              <a:t>     grid-template-columns: 220px </a:t>
            </a:r>
            <a:r>
              <a:rPr lang="en-US" dirty="0" err="1"/>
              <a:t>220px</a:t>
            </a:r>
            <a:r>
              <a:rPr lang="en-US" dirty="0"/>
              <a:t> </a:t>
            </a:r>
            <a:r>
              <a:rPr lang="en-US" dirty="0" err="1"/>
              <a:t>220px</a:t>
            </a:r>
            <a:r>
              <a:rPr lang="en-US" dirty="0"/>
              <a:t>;</a:t>
            </a:r>
          </a:p>
          <a:p>
            <a:pPr marL="0" indent="0">
              <a:spcBef>
                <a:spcPts val="0"/>
              </a:spcBef>
              <a:buNone/>
            </a:pPr>
            <a:r>
              <a:rPr lang="en-US" dirty="0"/>
              <a:t>     grid-template-rows: 170px </a:t>
            </a:r>
            <a:r>
              <a:rPr lang="en-US" dirty="0" err="1"/>
              <a:t>170px</a:t>
            </a:r>
            <a:r>
              <a:rPr lang="en-US" dirty="0"/>
              <a:t>; }</a:t>
            </a:r>
          </a:p>
        </p:txBody>
      </p:sp>
    </p:spTree>
    <p:extLst>
      <p:ext uri="{BB962C8B-B14F-4D97-AF65-F5344CB8AC3E}">
        <p14:creationId xmlns:p14="http://schemas.microsoft.com/office/powerpoint/2010/main" val="40808774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7.15 </a:t>
            </a:r>
            <a:r>
              <a:rPr lang="en-AU" sz="2800" b="0" dirty="0"/>
              <a:t>A Basic Grid</a:t>
            </a:r>
          </a:p>
        </p:txBody>
      </p:sp>
      <p:pic>
        <p:nvPicPr>
          <p:cNvPr id="8" name="Picture 5" descr="A screenshot of web page displays the gallery in a basic grid. The gallery has six images displayed in the two rows and three columns. Each row of gallery has three items. "/>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14872" y="1547400"/>
            <a:ext cx="5714257"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239814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Grid Columns &amp; Grid Rows</a:t>
            </a:r>
            <a:endParaRPr lang="en-AU" sz="2800" b="0" dirty="0"/>
          </a:p>
        </p:txBody>
      </p:sp>
      <p:sp>
        <p:nvSpPr>
          <p:cNvPr id="3" name="Content Placeholder 2"/>
          <p:cNvSpPr>
            <a:spLocks noGrp="1"/>
          </p:cNvSpPr>
          <p:nvPr>
            <p:ph idx="1"/>
          </p:nvPr>
        </p:nvSpPr>
        <p:spPr/>
        <p:txBody>
          <a:bodyPr/>
          <a:lstStyle/>
          <a:p>
            <a:pPr marL="0" indent="0">
              <a:buNone/>
            </a:pPr>
            <a:r>
              <a:rPr lang="en-US" dirty="0"/>
              <a:t>https://www.w3.org/TR/css-grid-1/#propdef-grid-template-columns</a:t>
            </a:r>
          </a:p>
          <a:p>
            <a:pPr marL="0" indent="0">
              <a:buNone/>
            </a:pPr>
            <a:r>
              <a:rPr lang="en-US" dirty="0"/>
              <a:t>Commonly used values for grid-template-columns and grid-template-rows</a:t>
            </a:r>
            <a:endParaRPr lang="en-AU" dirty="0"/>
          </a:p>
        </p:txBody>
      </p:sp>
    </p:spTree>
    <p:extLst>
      <p:ext uri="{BB962C8B-B14F-4D97-AF65-F5344CB8AC3E}">
        <p14:creationId xmlns:p14="http://schemas.microsoft.com/office/powerpoint/2010/main" val="32543149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Table 7.4 </a:t>
            </a:r>
            <a:r>
              <a:rPr lang="en-US" altLang="en-US" sz="2800" b="0" dirty="0"/>
              <a:t>Commonly Used Values to Configure Columns and Rows</a:t>
            </a:r>
            <a:endParaRPr lang="en-AU" sz="2800" b="0" dirty="0"/>
          </a:p>
        </p:txBody>
      </p:sp>
      <p:graphicFrame>
        <p:nvGraphicFramePr>
          <p:cNvPr id="5" name="Table 4"/>
          <p:cNvGraphicFramePr>
            <a:graphicFrameLocks noGrp="1"/>
          </p:cNvGraphicFramePr>
          <p:nvPr>
            <p:extLst>
              <p:ext uri="{D42A27DB-BD31-4B8C-83A1-F6EECF244321}">
                <p14:modId xmlns:p14="http://schemas.microsoft.com/office/powerpoint/2010/main" val="2248268900"/>
              </p:ext>
            </p:extLst>
          </p:nvPr>
        </p:nvGraphicFramePr>
        <p:xfrm>
          <a:off x="404812" y="1676400"/>
          <a:ext cx="8334375" cy="4294187"/>
        </p:xfrm>
        <a:graphic>
          <a:graphicData uri="http://schemas.openxmlformats.org/drawingml/2006/table">
            <a:tbl>
              <a:tblPr firstRow="1" firstCol="1" bandRow="1">
                <a:tableStyleId>{5C22544A-7EE6-4342-B048-85BDC9FD1C3A}</a:tableStyleId>
              </a:tblPr>
              <a:tblGrid>
                <a:gridCol w="2271204">
                  <a:extLst>
                    <a:ext uri="{9D8B030D-6E8A-4147-A177-3AD203B41FA5}">
                      <a16:colId xmlns:a16="http://schemas.microsoft.com/office/drawing/2014/main" val="20000"/>
                    </a:ext>
                  </a:extLst>
                </a:gridCol>
                <a:gridCol w="6063171">
                  <a:extLst>
                    <a:ext uri="{9D8B030D-6E8A-4147-A177-3AD203B41FA5}">
                      <a16:colId xmlns:a16="http://schemas.microsoft.com/office/drawing/2014/main" val="20001"/>
                    </a:ext>
                  </a:extLst>
                </a:gridCol>
              </a:tblGrid>
              <a:tr h="261349">
                <a:tc>
                  <a:txBody>
                    <a:bodyPr/>
                    <a:lstStyle/>
                    <a:p>
                      <a:pPr marL="0" marR="0" algn="ctr">
                        <a:lnSpc>
                          <a:spcPct val="107000"/>
                        </a:lnSpc>
                        <a:spcBef>
                          <a:spcPts val="0"/>
                        </a:spcBef>
                        <a:spcAft>
                          <a:spcPts val="0"/>
                        </a:spcAft>
                      </a:pPr>
                      <a:r>
                        <a:rPr lang="en-US" sz="1600" dirty="0">
                          <a:effectLst/>
                        </a:rPr>
                        <a:t>Value</a:t>
                      </a:r>
                      <a:endParaRPr lang="en-US" sz="1600" dirty="0">
                        <a:effectLst/>
                        <a:latin typeface="Arial" panose="020B0604020202020204" pitchFamily="34" charset="0"/>
                        <a:ea typeface="Calibri" panose="020F0502020204030204" pitchFamily="34" charset="0"/>
                      </a:endParaRPr>
                    </a:p>
                  </a:txBody>
                  <a:tcPr marL="68580" marR="68580" marT="0" marB="0">
                    <a:solidFill>
                      <a:schemeClr val="accent2"/>
                    </a:solidFill>
                  </a:tcPr>
                </a:tc>
                <a:tc>
                  <a:txBody>
                    <a:bodyPr/>
                    <a:lstStyle/>
                    <a:p>
                      <a:pPr marL="0" marR="0" algn="ctr">
                        <a:lnSpc>
                          <a:spcPct val="107000"/>
                        </a:lnSpc>
                        <a:spcBef>
                          <a:spcPts val="0"/>
                        </a:spcBef>
                        <a:spcAft>
                          <a:spcPts val="0"/>
                        </a:spcAft>
                      </a:pPr>
                      <a:r>
                        <a:rPr lang="en-US" sz="1600" dirty="0">
                          <a:effectLst/>
                        </a:rPr>
                        <a:t>Description</a:t>
                      </a:r>
                      <a:endParaRPr lang="en-US" sz="1600" dirty="0">
                        <a:effectLst/>
                        <a:latin typeface="Arial" panose="020B060402020202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10000"/>
                  </a:ext>
                </a:extLst>
              </a:tr>
              <a:tr h="536632">
                <a:tc>
                  <a:txBody>
                    <a:bodyPr/>
                    <a:lstStyle/>
                    <a:p>
                      <a:pPr marL="0" marR="0">
                        <a:lnSpc>
                          <a:spcPct val="107000"/>
                        </a:lnSpc>
                        <a:spcBef>
                          <a:spcPts val="0"/>
                        </a:spcBef>
                        <a:spcAft>
                          <a:spcPts val="0"/>
                        </a:spcAft>
                      </a:pPr>
                      <a:r>
                        <a:rPr lang="en-US" sz="1600" dirty="0">
                          <a:effectLst/>
                        </a:rPr>
                        <a:t>numeric length unit</a:t>
                      </a:r>
                      <a:endParaRPr lang="en-US" sz="1600" dirty="0">
                        <a:effectLst/>
                        <a:latin typeface="Arial" panose="020B0604020202020204" pitchFamily="34" charset="0"/>
                        <a:ea typeface="Calibri" panose="020F0502020204030204" pitchFamily="34"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1600" dirty="0">
                          <a:effectLst/>
                        </a:rPr>
                        <a:t>Configures a fixed size with a length unit such as </a:t>
                      </a:r>
                      <a:r>
                        <a:rPr lang="en-US" sz="1600" dirty="0" err="1">
                          <a:effectLst/>
                        </a:rPr>
                        <a:t>px</a:t>
                      </a:r>
                      <a:r>
                        <a:rPr lang="en-US" sz="1600" dirty="0">
                          <a:effectLst/>
                        </a:rPr>
                        <a:t> or </a:t>
                      </a:r>
                      <a:r>
                        <a:rPr lang="en-US" sz="1600" dirty="0" err="1">
                          <a:effectLst/>
                        </a:rPr>
                        <a:t>em</a:t>
                      </a:r>
                      <a:br>
                        <a:rPr lang="en-US" sz="1600" dirty="0">
                          <a:effectLst/>
                        </a:rPr>
                      </a:br>
                      <a:r>
                        <a:rPr lang="en-US" sz="1600" dirty="0">
                          <a:effectLst/>
                        </a:rPr>
                        <a:t>Example: 220px</a:t>
                      </a:r>
                      <a:endParaRPr lang="en-US" sz="1600" dirty="0">
                        <a:effectLst/>
                        <a:latin typeface="Arial" panose="020B0604020202020204" pitchFamily="34" charset="0"/>
                        <a:ea typeface="Calibri" panose="020F0502020204030204" pitchFamily="34" charset="0"/>
                      </a:endParaRPr>
                    </a:p>
                  </a:txBody>
                  <a:tcPr marL="68580" marR="68580" marT="0" marB="0">
                    <a:solidFill>
                      <a:schemeClr val="bg1"/>
                    </a:solidFill>
                  </a:tcPr>
                </a:tc>
                <a:extLst>
                  <a:ext uri="{0D108BD9-81ED-4DB2-BD59-A6C34878D82A}">
                    <a16:rowId xmlns:a16="http://schemas.microsoft.com/office/drawing/2014/main" val="10001"/>
                  </a:ext>
                </a:extLst>
              </a:tr>
              <a:tr h="261349">
                <a:tc>
                  <a:txBody>
                    <a:bodyPr/>
                    <a:lstStyle/>
                    <a:p>
                      <a:pPr marL="0" marR="0">
                        <a:lnSpc>
                          <a:spcPct val="107000"/>
                        </a:lnSpc>
                        <a:spcBef>
                          <a:spcPts val="0"/>
                        </a:spcBef>
                        <a:spcAft>
                          <a:spcPts val="0"/>
                        </a:spcAft>
                      </a:pPr>
                      <a:r>
                        <a:rPr lang="en-US" sz="1600" dirty="0">
                          <a:effectLst/>
                        </a:rPr>
                        <a:t>numeric percentage</a:t>
                      </a:r>
                      <a:endParaRPr lang="en-US" sz="1600" dirty="0">
                        <a:effectLst/>
                        <a:latin typeface="Arial" panose="020B0604020202020204" pitchFamily="34" charset="0"/>
                        <a:ea typeface="Calibri" panose="020F0502020204030204" pitchFamily="34"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1600" dirty="0">
                          <a:effectLst/>
                        </a:rPr>
                        <a:t>Configures a percentage size; Example: 20%</a:t>
                      </a:r>
                      <a:endParaRPr lang="en-US" sz="1600" dirty="0">
                        <a:effectLst/>
                        <a:latin typeface="Arial" panose="020B0604020202020204" pitchFamily="34" charset="0"/>
                        <a:ea typeface="Calibri" panose="020F0502020204030204" pitchFamily="34" charset="0"/>
                      </a:endParaRPr>
                    </a:p>
                  </a:txBody>
                  <a:tcPr marL="68580" marR="68580" marT="0" marB="0">
                    <a:solidFill>
                      <a:schemeClr val="bg1"/>
                    </a:solidFill>
                  </a:tcPr>
                </a:tc>
                <a:extLst>
                  <a:ext uri="{0D108BD9-81ED-4DB2-BD59-A6C34878D82A}">
                    <a16:rowId xmlns:a16="http://schemas.microsoft.com/office/drawing/2014/main" val="10002"/>
                  </a:ext>
                </a:extLst>
              </a:tr>
              <a:tr h="701469">
                <a:tc>
                  <a:txBody>
                    <a:bodyPr/>
                    <a:lstStyle/>
                    <a:p>
                      <a:pPr marL="0" marR="0">
                        <a:lnSpc>
                          <a:spcPct val="107000"/>
                        </a:lnSpc>
                        <a:spcBef>
                          <a:spcPts val="0"/>
                        </a:spcBef>
                        <a:spcAft>
                          <a:spcPts val="0"/>
                        </a:spcAft>
                      </a:pPr>
                      <a:r>
                        <a:rPr lang="en-US" sz="1600" dirty="0">
                          <a:effectLst/>
                        </a:rPr>
                        <a:t>numeric </a:t>
                      </a:r>
                      <a:r>
                        <a:rPr lang="en-US" sz="1600" dirty="0" err="1">
                          <a:effectLst/>
                        </a:rPr>
                        <a:t>fr</a:t>
                      </a:r>
                      <a:r>
                        <a:rPr lang="en-US" sz="1600" dirty="0">
                          <a:effectLst/>
                        </a:rPr>
                        <a:t> unit</a:t>
                      </a:r>
                      <a:endParaRPr lang="en-US" sz="1600" dirty="0">
                        <a:effectLst/>
                        <a:latin typeface="Arial" panose="020B0604020202020204" pitchFamily="34" charset="0"/>
                        <a:ea typeface="Calibri" panose="020F0502020204030204" pitchFamily="34"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1600" dirty="0">
                          <a:effectLst/>
                        </a:rPr>
                        <a:t>Configures a flex factor unit (denoted by </a:t>
                      </a:r>
                      <a:r>
                        <a:rPr lang="en-US" sz="1600" dirty="0" err="1">
                          <a:effectLst/>
                        </a:rPr>
                        <a:t>fr</a:t>
                      </a:r>
                      <a:r>
                        <a:rPr lang="en-US" sz="1600" dirty="0">
                          <a:effectLst/>
                        </a:rPr>
                        <a:t>) that directs the browser to allocate a fractional part of the remaining space </a:t>
                      </a:r>
                      <a:endParaRPr lang="en-US" sz="1600" dirty="0">
                        <a:effectLst/>
                        <a:latin typeface="Arial" panose="020B0604020202020204" pitchFamily="34" charset="0"/>
                        <a:ea typeface="Calibri" panose="020F0502020204030204" pitchFamily="34" charset="0"/>
                      </a:endParaRPr>
                    </a:p>
                  </a:txBody>
                  <a:tcPr marL="68580" marR="68580" marT="0" marB="0">
                    <a:solidFill>
                      <a:schemeClr val="bg1"/>
                    </a:solidFill>
                  </a:tcPr>
                </a:tc>
                <a:extLst>
                  <a:ext uri="{0D108BD9-81ED-4DB2-BD59-A6C34878D82A}">
                    <a16:rowId xmlns:a16="http://schemas.microsoft.com/office/drawing/2014/main" val="10003"/>
                  </a:ext>
                </a:extLst>
              </a:tr>
              <a:tr h="261349">
                <a:tc>
                  <a:txBody>
                    <a:bodyPr/>
                    <a:lstStyle/>
                    <a:p>
                      <a:pPr marL="0" marR="0">
                        <a:lnSpc>
                          <a:spcPct val="107000"/>
                        </a:lnSpc>
                        <a:spcBef>
                          <a:spcPts val="0"/>
                        </a:spcBef>
                        <a:spcAft>
                          <a:spcPts val="0"/>
                        </a:spcAft>
                      </a:pPr>
                      <a:r>
                        <a:rPr lang="en-US" sz="1600" dirty="0">
                          <a:effectLst/>
                        </a:rPr>
                        <a:t>auto</a:t>
                      </a:r>
                      <a:endParaRPr lang="en-US" sz="1600" dirty="0">
                        <a:effectLst/>
                        <a:latin typeface="Arial" panose="020B0604020202020204" pitchFamily="34" charset="0"/>
                        <a:ea typeface="Calibri" panose="020F0502020204030204" pitchFamily="34"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1600" dirty="0">
                          <a:effectLst/>
                        </a:rPr>
                        <a:t>Configures a size to hold the maximum content</a:t>
                      </a:r>
                      <a:endParaRPr lang="en-US" sz="1600" dirty="0">
                        <a:effectLst/>
                        <a:latin typeface="Arial" panose="020B0604020202020204" pitchFamily="34" charset="0"/>
                        <a:ea typeface="Calibri" panose="020F0502020204030204" pitchFamily="34" charset="0"/>
                      </a:endParaRPr>
                    </a:p>
                  </a:txBody>
                  <a:tcPr marL="68580" marR="68580" marT="0" marB="0">
                    <a:solidFill>
                      <a:schemeClr val="bg1"/>
                    </a:solidFill>
                  </a:tcPr>
                </a:tc>
                <a:extLst>
                  <a:ext uri="{0D108BD9-81ED-4DB2-BD59-A6C34878D82A}">
                    <a16:rowId xmlns:a16="http://schemas.microsoft.com/office/drawing/2014/main" val="10004"/>
                  </a:ext>
                </a:extLst>
              </a:tr>
              <a:tr h="757347">
                <a:tc>
                  <a:txBody>
                    <a:bodyPr/>
                    <a:lstStyle/>
                    <a:p>
                      <a:pPr marL="0" marR="0">
                        <a:lnSpc>
                          <a:spcPct val="107000"/>
                        </a:lnSpc>
                        <a:spcBef>
                          <a:spcPts val="0"/>
                        </a:spcBef>
                        <a:spcAft>
                          <a:spcPts val="0"/>
                        </a:spcAft>
                      </a:pPr>
                      <a:r>
                        <a:rPr lang="en-US" sz="1600" dirty="0" err="1">
                          <a:effectLst/>
                        </a:rPr>
                        <a:t>minmax</a:t>
                      </a:r>
                      <a:r>
                        <a:rPr lang="en-US" sz="1600" dirty="0">
                          <a:effectLst/>
                        </a:rPr>
                        <a:t> (min, max)</a:t>
                      </a:r>
                      <a:endParaRPr lang="en-US" sz="1600" dirty="0">
                        <a:effectLst/>
                        <a:latin typeface="Arial" panose="020B0604020202020204" pitchFamily="34" charset="0"/>
                        <a:ea typeface="Calibri" panose="020F0502020204030204" pitchFamily="34"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1600" dirty="0">
                          <a:effectLst/>
                        </a:rPr>
                        <a:t>Configures a size range greater or equal to min value and less than or equal to max value. The max can be set to a flex factor.</a:t>
                      </a:r>
                      <a:endParaRPr lang="en-US" sz="1600" dirty="0">
                        <a:effectLst/>
                        <a:latin typeface="Arial" panose="020B0604020202020204" pitchFamily="34" charset="0"/>
                        <a:ea typeface="Calibri" panose="020F0502020204030204" pitchFamily="34" charset="0"/>
                      </a:endParaRPr>
                    </a:p>
                  </a:txBody>
                  <a:tcPr marL="68580" marR="68580" marT="0" marB="0">
                    <a:solidFill>
                      <a:schemeClr val="bg1"/>
                    </a:solidFill>
                  </a:tcPr>
                </a:tc>
                <a:extLst>
                  <a:ext uri="{0D108BD9-81ED-4DB2-BD59-A6C34878D82A}">
                    <a16:rowId xmlns:a16="http://schemas.microsoft.com/office/drawing/2014/main" val="10005"/>
                  </a:ext>
                </a:extLst>
              </a:tr>
              <a:tr h="1514692">
                <a:tc>
                  <a:txBody>
                    <a:bodyPr/>
                    <a:lstStyle/>
                    <a:p>
                      <a:pPr marL="0" marR="0">
                        <a:lnSpc>
                          <a:spcPct val="107000"/>
                        </a:lnSpc>
                        <a:spcBef>
                          <a:spcPts val="0"/>
                        </a:spcBef>
                        <a:spcAft>
                          <a:spcPts val="0"/>
                        </a:spcAft>
                      </a:pPr>
                      <a:r>
                        <a:rPr lang="en-US" sz="1600" dirty="0">
                          <a:effectLst/>
                        </a:rPr>
                        <a:t>repeat(repetition amount, format value) </a:t>
                      </a:r>
                      <a:endParaRPr lang="en-US" sz="1600" dirty="0">
                        <a:effectLst/>
                        <a:latin typeface="Arial" panose="020B0604020202020204" pitchFamily="34" charset="0"/>
                        <a:ea typeface="Calibri" panose="020F0502020204030204" pitchFamily="34" charset="0"/>
                      </a:endParaRPr>
                    </a:p>
                  </a:txBody>
                  <a:tcPr marL="68580" marR="68580" marT="0" marB="0">
                    <a:solidFill>
                      <a:schemeClr val="accent2"/>
                    </a:solidFill>
                  </a:tcPr>
                </a:tc>
                <a:tc>
                  <a:txBody>
                    <a:bodyPr/>
                    <a:lstStyle/>
                    <a:p>
                      <a:pPr marL="0" marR="0">
                        <a:lnSpc>
                          <a:spcPct val="107000"/>
                        </a:lnSpc>
                        <a:spcBef>
                          <a:spcPts val="0"/>
                        </a:spcBef>
                        <a:spcAft>
                          <a:spcPts val="0"/>
                        </a:spcAft>
                      </a:pPr>
                      <a:r>
                        <a:rPr lang="en-US" sz="1600" dirty="0">
                          <a:effectLst/>
                        </a:rPr>
                        <a:t>Repeats the column or row the number of times specified by the repetition amount numeric value or keyword and uses the format value to configure the column or row. The auto-fill keyword indicates to repeat but stop before an overflow.   </a:t>
                      </a:r>
                      <a:br>
                        <a:rPr lang="en-US" sz="1600" dirty="0">
                          <a:effectLst/>
                        </a:rPr>
                      </a:br>
                      <a:r>
                        <a:rPr lang="en-US" sz="1600" dirty="0">
                          <a:effectLst/>
                        </a:rPr>
                        <a:t>Example: repeat (autofill, 250px)</a:t>
                      </a:r>
                      <a:endParaRPr lang="en-US" sz="1600" dirty="0">
                        <a:effectLst/>
                        <a:latin typeface="Arial" panose="020B0604020202020204" pitchFamily="34" charset="0"/>
                        <a:ea typeface="Calibri" panose="020F0502020204030204" pitchFamily="34" charset="0"/>
                      </a:endParaRPr>
                    </a:p>
                  </a:txBody>
                  <a:tcPr marL="68580" marR="68580" marT="0" marB="0">
                    <a:solidFill>
                      <a:schemeClr val="bg1"/>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868283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Learning Outcomes</a:t>
            </a:r>
            <a:r>
              <a:rPr lang="en-US" altLang="en-US" sz="2000" b="0" dirty="0"/>
              <a:t> (1 of 2)</a:t>
            </a:r>
            <a:endParaRPr lang="en-US" sz="2000" b="0" dirty="0"/>
          </a:p>
        </p:txBody>
      </p:sp>
      <p:sp>
        <p:nvSpPr>
          <p:cNvPr id="3" name="Content Placeholder 2"/>
          <p:cNvSpPr>
            <a:spLocks noGrp="1"/>
          </p:cNvSpPr>
          <p:nvPr>
            <p:ph idx="1"/>
          </p:nvPr>
        </p:nvSpPr>
        <p:spPr>
          <a:xfrm>
            <a:off x="457200" y="1600200"/>
            <a:ext cx="8229600" cy="4572000"/>
          </a:xfrm>
        </p:spPr>
        <p:txBody>
          <a:bodyPr/>
          <a:lstStyle/>
          <a:p>
            <a:pPr marL="0" indent="0">
              <a:buNone/>
            </a:pPr>
            <a:r>
              <a:rPr lang="en-US" altLang="en-US" b="1" dirty="0"/>
              <a:t>In this chapter, you will learn how to ... </a:t>
            </a:r>
          </a:p>
          <a:p>
            <a:pPr>
              <a:spcBef>
                <a:spcPts val="600"/>
              </a:spcBef>
            </a:pPr>
            <a:r>
              <a:rPr lang="en-US" altLang="en-US" dirty="0"/>
              <a:t>Describe CSS Flexible Box Layout</a:t>
            </a:r>
          </a:p>
          <a:p>
            <a:pPr>
              <a:spcBef>
                <a:spcPts val="600"/>
              </a:spcBef>
            </a:pPr>
            <a:r>
              <a:rPr lang="en-US" altLang="en-US" dirty="0"/>
              <a:t>Configure Flexbox Container and Flexbox Items</a:t>
            </a:r>
          </a:p>
          <a:p>
            <a:pPr>
              <a:spcBef>
                <a:spcPts val="600"/>
              </a:spcBef>
            </a:pPr>
            <a:r>
              <a:rPr lang="en-US" altLang="en-US" dirty="0"/>
              <a:t>Create a web page that applies CSS Flexible Box Layout</a:t>
            </a:r>
          </a:p>
          <a:p>
            <a:pPr>
              <a:spcBef>
                <a:spcPts val="600"/>
              </a:spcBef>
            </a:pPr>
            <a:r>
              <a:rPr lang="en-US" altLang="en-US" dirty="0"/>
              <a:t>Describe CSS Grid Layout </a:t>
            </a:r>
          </a:p>
          <a:p>
            <a:pPr>
              <a:spcBef>
                <a:spcPts val="600"/>
              </a:spcBef>
            </a:pPr>
            <a:r>
              <a:rPr lang="en-US" altLang="en-US" dirty="0"/>
              <a:t>Configure a Grid Container</a:t>
            </a:r>
          </a:p>
          <a:p>
            <a:pPr>
              <a:spcBef>
                <a:spcPts val="600"/>
              </a:spcBef>
            </a:pPr>
            <a:r>
              <a:rPr lang="en-US" altLang="en-US" dirty="0"/>
              <a:t>Create responsive page layouts with CSS Grid Layout</a:t>
            </a:r>
          </a:p>
          <a:p>
            <a:endParaRPr lang="en-US" altLang="en-US" dirty="0"/>
          </a:p>
        </p:txBody>
      </p:sp>
    </p:spTree>
    <p:extLst>
      <p:ext uri="{BB962C8B-B14F-4D97-AF65-F5344CB8AC3E}">
        <p14:creationId xmlns:p14="http://schemas.microsoft.com/office/powerpoint/2010/main" val="30106995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Grid Items</a:t>
            </a:r>
            <a:endParaRPr lang="en-AU" dirty="0"/>
          </a:p>
        </p:txBody>
      </p:sp>
      <p:sp>
        <p:nvSpPr>
          <p:cNvPr id="3" name="Content Placeholder 2"/>
          <p:cNvSpPr>
            <a:spLocks noGrp="1"/>
          </p:cNvSpPr>
          <p:nvPr>
            <p:ph idx="1"/>
          </p:nvPr>
        </p:nvSpPr>
        <p:spPr>
          <a:xfrm>
            <a:off x="457200" y="1600200"/>
            <a:ext cx="8229600" cy="4637136"/>
          </a:xfrm>
        </p:spPr>
        <p:txBody>
          <a:bodyPr/>
          <a:lstStyle/>
          <a:p>
            <a:pPr marL="0" indent="0">
              <a:spcBef>
                <a:spcPts val="1200"/>
              </a:spcBef>
              <a:buNone/>
            </a:pPr>
            <a:r>
              <a:rPr lang="en-US" sz="2400" b="1" dirty="0"/>
              <a:t>The grid-row property</a:t>
            </a:r>
            <a:r>
              <a:rPr lang="en-US" sz="2400" dirty="0"/>
              <a:t> </a:t>
            </a:r>
          </a:p>
          <a:p>
            <a:pPr>
              <a:spcBef>
                <a:spcPts val="1200"/>
              </a:spcBef>
            </a:pPr>
            <a:r>
              <a:rPr lang="en-US" sz="2400" dirty="0"/>
              <a:t>configures the area in rows that is reserved for the item in the grid </a:t>
            </a:r>
          </a:p>
          <a:p>
            <a:pPr marL="0" indent="0">
              <a:spcBef>
                <a:spcPts val="1200"/>
              </a:spcBef>
              <a:buNone/>
            </a:pPr>
            <a:r>
              <a:rPr lang="en-US" sz="2400" b="1" dirty="0"/>
              <a:t>The grid-column property</a:t>
            </a:r>
          </a:p>
          <a:p>
            <a:pPr>
              <a:spcBef>
                <a:spcPts val="1200"/>
              </a:spcBef>
            </a:pPr>
            <a:r>
              <a:rPr lang="en-US" sz="2400" dirty="0"/>
              <a:t>configures the area in columns that is reserved for</a:t>
            </a:r>
            <a:br>
              <a:rPr lang="en-US" sz="2400" dirty="0"/>
            </a:br>
            <a:r>
              <a:rPr lang="en-US" sz="2400" dirty="0"/>
              <a:t>the item in the grid</a:t>
            </a:r>
          </a:p>
        </p:txBody>
      </p:sp>
    </p:spTree>
    <p:extLst>
      <p:ext uri="{BB962C8B-B14F-4D97-AF65-F5344CB8AC3E}">
        <p14:creationId xmlns:p14="http://schemas.microsoft.com/office/powerpoint/2010/main" val="1618471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Figure 7.18 </a:t>
            </a:r>
            <a:r>
              <a:rPr lang="en-US" sz="2400" b="0" dirty="0"/>
              <a:t>Two-column CSS Grid Layout</a:t>
            </a:r>
          </a:p>
        </p:txBody>
      </p:sp>
      <p:pic>
        <p:nvPicPr>
          <p:cNvPr id="5" name="Picture 6" descr="A diagram shows the two columns C S S grid layout.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3400" y="1547400"/>
            <a:ext cx="6217200"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360222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Line Numbers</a:t>
            </a:r>
            <a:r>
              <a:rPr lang="en-AU" sz="2000" b="0" dirty="0"/>
              <a:t> (1 of 2)</a:t>
            </a:r>
            <a:endParaRPr lang="en-AU" sz="2000" dirty="0"/>
          </a:p>
        </p:txBody>
      </p:sp>
      <p:sp>
        <p:nvSpPr>
          <p:cNvPr id="3" name="Content Placeholder 2"/>
          <p:cNvSpPr>
            <a:spLocks noGrp="1"/>
          </p:cNvSpPr>
          <p:nvPr>
            <p:ph idx="1"/>
          </p:nvPr>
        </p:nvSpPr>
        <p:spPr>
          <a:xfrm>
            <a:off x="457200" y="1600200"/>
            <a:ext cx="8229600" cy="4525963"/>
          </a:xfrm>
        </p:spPr>
        <p:txBody>
          <a:bodyPr/>
          <a:lstStyle/>
          <a:p>
            <a:pPr marL="0" indent="0">
              <a:spcBef>
                <a:spcPts val="1200"/>
              </a:spcBef>
              <a:buNone/>
            </a:pPr>
            <a:r>
              <a:rPr lang="en-US" dirty="0"/>
              <a:t>Grid Line Numbers </a:t>
            </a:r>
          </a:p>
          <a:p>
            <a:pPr>
              <a:spcBef>
                <a:spcPts val="1200"/>
              </a:spcBef>
            </a:pPr>
            <a:r>
              <a:rPr lang="en-US" sz="2400" dirty="0"/>
              <a:t>Identify the starting and ending line number separated </a:t>
            </a:r>
            <a:br>
              <a:rPr lang="en-US" sz="2400" dirty="0"/>
            </a:br>
            <a:r>
              <a:rPr lang="en-US" sz="2400" dirty="0"/>
              <a:t>by a / character</a:t>
            </a:r>
          </a:p>
        </p:txBody>
      </p:sp>
    </p:spTree>
    <p:extLst>
      <p:ext uri="{BB962C8B-B14F-4D97-AF65-F5344CB8AC3E}">
        <p14:creationId xmlns:p14="http://schemas.microsoft.com/office/powerpoint/2010/main" val="3306874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Configure Line Numbers</a:t>
            </a:r>
            <a:r>
              <a:rPr lang="en-AU" sz="2000" b="0" dirty="0"/>
              <a:t> (2 of 2)</a:t>
            </a:r>
            <a:endParaRPr lang="en-AU" sz="2000" dirty="0"/>
          </a:p>
        </p:txBody>
      </p:sp>
      <p:sp>
        <p:nvSpPr>
          <p:cNvPr id="3" name="Content Placeholder 2"/>
          <p:cNvSpPr>
            <a:spLocks noGrp="1"/>
          </p:cNvSpPr>
          <p:nvPr>
            <p:ph idx="1"/>
          </p:nvPr>
        </p:nvSpPr>
        <p:spPr/>
        <p:txBody>
          <a:bodyPr/>
          <a:lstStyle/>
          <a:p>
            <a:pPr marL="0" indent="0">
              <a:buNone/>
            </a:pPr>
            <a:r>
              <a:rPr lang="en-AU" dirty="0"/>
              <a:t>header { grid-row: 1 / 2; grid-column: 1 / 3; }</a:t>
            </a:r>
          </a:p>
          <a:p>
            <a:pPr marL="0" indent="0">
              <a:buNone/>
            </a:pPr>
            <a:r>
              <a:rPr lang="en-AU" dirty="0" err="1"/>
              <a:t>nav</a:t>
            </a:r>
            <a:r>
              <a:rPr lang="en-AU" dirty="0"/>
              <a:t>      { grid-row: 2 / 3; grid-column: 1 / 2; }</a:t>
            </a:r>
          </a:p>
          <a:p>
            <a:pPr marL="0" indent="0">
              <a:buNone/>
            </a:pPr>
            <a:r>
              <a:rPr lang="en-AU" dirty="0"/>
              <a:t>main    { grid-row: 2 / 3; grid-column: 2 / 3; }</a:t>
            </a:r>
          </a:p>
          <a:p>
            <a:pPr marL="0" indent="0">
              <a:buNone/>
            </a:pPr>
            <a:r>
              <a:rPr lang="en-AU" dirty="0"/>
              <a:t>footer  { grid-row: 3 / 4; grid-column: 1 / 3; }</a:t>
            </a:r>
          </a:p>
          <a:p>
            <a:pPr marL="0" indent="0">
              <a:buNone/>
            </a:pPr>
            <a:endParaRPr lang="en-AU" dirty="0"/>
          </a:p>
          <a:p>
            <a:pPr marL="0" indent="0">
              <a:buNone/>
            </a:pPr>
            <a:r>
              <a:rPr lang="en-US" altLang="en-US" sz="2800" dirty="0">
                <a:latin typeface="Times New Roman" panose="02020603050405020304" pitchFamily="18" charset="0"/>
              </a:rPr>
              <a:t>https://www.w3.org/TR/css-grid-1/#typedef-grid-row-start-grid-line</a:t>
            </a:r>
          </a:p>
        </p:txBody>
      </p:sp>
    </p:spTree>
    <p:extLst>
      <p:ext uri="{BB962C8B-B14F-4D97-AF65-F5344CB8AC3E}">
        <p14:creationId xmlns:p14="http://schemas.microsoft.com/office/powerpoint/2010/main" val="13276380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7.19 </a:t>
            </a:r>
            <a:r>
              <a:rPr lang="en-US" sz="2800" b="0" dirty="0"/>
              <a:t>Web page with CSS Grid Layout</a:t>
            </a:r>
            <a:endParaRPr lang="en-AU" sz="2800" b="0" dirty="0"/>
          </a:p>
        </p:txBody>
      </p:sp>
      <p:pic>
        <p:nvPicPr>
          <p:cNvPr id="7" name="Picture 3" descr="A web page titled, Lighthouse Island Bist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19903" y="1623600"/>
            <a:ext cx="6104195"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509608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Grid Areas (1)</a:t>
            </a:r>
            <a:r>
              <a:rPr lang="en-AU" sz="2000" b="0" dirty="0"/>
              <a:t> (1 of 2)</a:t>
            </a:r>
            <a:endParaRPr lang="en-AU" sz="2000" dirty="0"/>
          </a:p>
        </p:txBody>
      </p:sp>
      <p:sp>
        <p:nvSpPr>
          <p:cNvPr id="3" name="Content Placeholder 2"/>
          <p:cNvSpPr>
            <a:spLocks noGrp="1"/>
          </p:cNvSpPr>
          <p:nvPr>
            <p:ph idx="1"/>
          </p:nvPr>
        </p:nvSpPr>
        <p:spPr>
          <a:xfrm>
            <a:off x="457200" y="1600200"/>
            <a:ext cx="4343400" cy="4800600"/>
          </a:xfrm>
        </p:spPr>
        <p:txBody>
          <a:bodyPr/>
          <a:lstStyle/>
          <a:p>
            <a:pPr>
              <a:spcBef>
                <a:spcPts val="1200"/>
              </a:spcBef>
            </a:pPr>
            <a:r>
              <a:rPr lang="en-US" dirty="0"/>
              <a:t>grid-area Property</a:t>
            </a:r>
          </a:p>
          <a:p>
            <a:pPr marL="486918" lvl="1" indent="0">
              <a:spcBef>
                <a:spcPts val="1200"/>
              </a:spcBef>
              <a:buNone/>
            </a:pPr>
            <a:r>
              <a:rPr lang="en-US" dirty="0"/>
              <a:t>header { grid-area: header; }</a:t>
            </a:r>
          </a:p>
          <a:p>
            <a:pPr marL="486918" lvl="1" indent="0">
              <a:spcBef>
                <a:spcPts val="1200"/>
              </a:spcBef>
              <a:buNone/>
            </a:pPr>
            <a:r>
              <a:rPr lang="en-US" dirty="0" err="1"/>
              <a:t>nav</a:t>
            </a:r>
            <a:r>
              <a:rPr lang="en-US" dirty="0"/>
              <a:t> { grid-area: </a:t>
            </a:r>
            <a:r>
              <a:rPr lang="en-US" dirty="0" err="1"/>
              <a:t>nav</a:t>
            </a:r>
            <a:r>
              <a:rPr lang="en-US" dirty="0"/>
              <a:t>; }</a:t>
            </a:r>
          </a:p>
          <a:p>
            <a:pPr marL="486918" lvl="1" indent="0">
              <a:spcBef>
                <a:spcPts val="1200"/>
              </a:spcBef>
              <a:buNone/>
            </a:pPr>
            <a:r>
              <a:rPr lang="en-US" dirty="0"/>
              <a:t>main { grid-area: main; }</a:t>
            </a:r>
          </a:p>
          <a:p>
            <a:pPr marL="486918" lvl="1" indent="0">
              <a:spcBef>
                <a:spcPts val="1200"/>
              </a:spcBef>
              <a:buNone/>
            </a:pPr>
            <a:r>
              <a:rPr lang="en-US" dirty="0"/>
              <a:t>footer { grid-area: footer; }</a:t>
            </a:r>
          </a:p>
          <a:p>
            <a:pPr marL="0" indent="0">
              <a:spcBef>
                <a:spcPts val="1200"/>
              </a:spcBef>
              <a:buNone/>
            </a:pPr>
            <a:endParaRPr lang="en-AU" dirty="0"/>
          </a:p>
        </p:txBody>
      </p:sp>
      <p:pic>
        <p:nvPicPr>
          <p:cNvPr id="4" name="Picture 3" descr="A diagram shows the grid wireframe specifying the layout of the webpage. "/>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21250" y="1752600"/>
            <a:ext cx="3765550" cy="3017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12"/>
          <p:cNvSpPr txBox="1">
            <a:spLocks noChangeArrowheads="1"/>
          </p:cNvSpPr>
          <p:nvPr/>
        </p:nvSpPr>
        <p:spPr bwMode="auto">
          <a:xfrm>
            <a:off x="4889245" y="4894928"/>
            <a:ext cx="285501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b="1" dirty="0">
                <a:latin typeface="+mj-lt"/>
              </a:rPr>
              <a:t>Figure 7.21</a:t>
            </a:r>
            <a:r>
              <a:rPr lang="en-US" altLang="en-US" sz="1600" dirty="0">
                <a:latin typeface="+mj-lt"/>
              </a:rPr>
              <a:t> A grid wireframe </a:t>
            </a:r>
          </a:p>
        </p:txBody>
      </p:sp>
    </p:spTree>
    <p:extLst>
      <p:ext uri="{BB962C8B-B14F-4D97-AF65-F5344CB8AC3E}">
        <p14:creationId xmlns:p14="http://schemas.microsoft.com/office/powerpoint/2010/main" val="1565200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Configure Grid Areas (1)</a:t>
            </a:r>
            <a:r>
              <a:rPr lang="en-AU" sz="2000" b="0" dirty="0"/>
              <a:t> (2 of 2)</a:t>
            </a:r>
            <a:endParaRPr lang="en-AU" sz="2000" dirty="0"/>
          </a:p>
        </p:txBody>
      </p:sp>
      <p:sp>
        <p:nvSpPr>
          <p:cNvPr id="3" name="Content Placeholder 2"/>
          <p:cNvSpPr>
            <a:spLocks noGrp="1"/>
          </p:cNvSpPr>
          <p:nvPr>
            <p:ph idx="1"/>
          </p:nvPr>
        </p:nvSpPr>
        <p:spPr/>
        <p:txBody>
          <a:bodyPr/>
          <a:lstStyle/>
          <a:p>
            <a:r>
              <a:rPr lang="en-AU" dirty="0"/>
              <a:t>grid-template-areas</a:t>
            </a:r>
            <a:br>
              <a:rPr lang="en-AU" dirty="0"/>
            </a:br>
            <a:r>
              <a:rPr lang="en-AU" dirty="0"/>
              <a:t>Property</a:t>
            </a:r>
          </a:p>
          <a:p>
            <a:pPr>
              <a:lnSpc>
                <a:spcPct val="100000"/>
              </a:lnSpc>
              <a:spcBef>
                <a:spcPct val="0"/>
              </a:spcBef>
              <a:spcAft>
                <a:spcPct val="0"/>
              </a:spcAft>
              <a:buSzPct val="80000"/>
              <a:buFont typeface="Wingdings 3" panose="05040102010807070707" pitchFamily="18" charset="2"/>
              <a:buNone/>
            </a:pPr>
            <a:r>
              <a:rPr lang="en-US" altLang="en-US" sz="2800" dirty="0">
                <a:latin typeface="Times New Roman" panose="02020603050405020304" pitchFamily="18" charset="0"/>
              </a:rPr>
              <a:t>	</a:t>
            </a:r>
            <a:r>
              <a:rPr lang="en-US" altLang="en-US" sz="2400" dirty="0">
                <a:latin typeface="+mj-lt"/>
              </a:rPr>
              <a:t>#wrapper { display: grid;</a:t>
            </a:r>
          </a:p>
          <a:p>
            <a:pPr>
              <a:lnSpc>
                <a:spcPct val="100000"/>
              </a:lnSpc>
              <a:spcBef>
                <a:spcPct val="0"/>
              </a:spcBef>
              <a:spcAft>
                <a:spcPct val="0"/>
              </a:spcAft>
              <a:buSzPct val="80000"/>
              <a:buFont typeface="Wingdings 3" panose="05040102010807070707" pitchFamily="18" charset="2"/>
              <a:buNone/>
            </a:pPr>
            <a:r>
              <a:rPr lang="en-US" altLang="en-US" sz="2400" dirty="0">
                <a:latin typeface="+mj-lt"/>
              </a:rPr>
              <a:t>       grid-template-columns: 150px 1fr;</a:t>
            </a:r>
          </a:p>
          <a:p>
            <a:pPr>
              <a:lnSpc>
                <a:spcPct val="100000"/>
              </a:lnSpc>
              <a:spcBef>
                <a:spcPct val="0"/>
              </a:spcBef>
              <a:spcAft>
                <a:spcPct val="0"/>
              </a:spcAft>
              <a:buSzPct val="80000"/>
              <a:buFont typeface="Wingdings 3" panose="05040102010807070707" pitchFamily="18" charset="2"/>
              <a:buNone/>
            </a:pPr>
            <a:r>
              <a:rPr lang="en-US" altLang="en-US" sz="2400" dirty="0">
                <a:latin typeface="+mj-lt"/>
              </a:rPr>
              <a:t>       grid-template-rows: 100px auto 50px;</a:t>
            </a:r>
          </a:p>
          <a:p>
            <a:pPr>
              <a:lnSpc>
                <a:spcPct val="100000"/>
              </a:lnSpc>
              <a:spcBef>
                <a:spcPct val="0"/>
              </a:spcBef>
              <a:spcAft>
                <a:spcPct val="0"/>
              </a:spcAft>
              <a:buSzPct val="80000"/>
              <a:buFont typeface="Wingdings 3" panose="05040102010807070707" pitchFamily="18" charset="2"/>
              <a:buNone/>
            </a:pPr>
            <a:r>
              <a:rPr lang="en-US" altLang="en-US" sz="2400" dirty="0">
                <a:latin typeface="+mj-lt"/>
              </a:rPr>
              <a:t>       grid-template-areas:</a:t>
            </a:r>
          </a:p>
          <a:p>
            <a:pPr>
              <a:lnSpc>
                <a:spcPct val="100000"/>
              </a:lnSpc>
              <a:spcBef>
                <a:spcPct val="0"/>
              </a:spcBef>
              <a:spcAft>
                <a:spcPct val="0"/>
              </a:spcAft>
              <a:buSzPct val="80000"/>
              <a:buFont typeface="Wingdings 3" panose="05040102010807070707" pitchFamily="18" charset="2"/>
              <a:buNone/>
            </a:pPr>
            <a:r>
              <a:rPr lang="en-US" altLang="en-US" sz="2400" dirty="0">
                <a:latin typeface="+mj-lt"/>
              </a:rPr>
              <a:t>           "header </a:t>
            </a:r>
            <a:r>
              <a:rPr lang="en-US" altLang="en-US" sz="2400" dirty="0" err="1">
                <a:latin typeface="+mj-lt"/>
              </a:rPr>
              <a:t>header</a:t>
            </a:r>
            <a:r>
              <a:rPr lang="en-US" altLang="en-US" sz="2400" dirty="0">
                <a:latin typeface="+mj-lt"/>
              </a:rPr>
              <a:t>"</a:t>
            </a:r>
          </a:p>
          <a:p>
            <a:pPr>
              <a:lnSpc>
                <a:spcPct val="100000"/>
              </a:lnSpc>
              <a:spcBef>
                <a:spcPct val="0"/>
              </a:spcBef>
              <a:spcAft>
                <a:spcPct val="0"/>
              </a:spcAft>
              <a:buSzPct val="80000"/>
              <a:buFont typeface="Wingdings 3" panose="05040102010807070707" pitchFamily="18" charset="2"/>
              <a:buNone/>
            </a:pPr>
            <a:r>
              <a:rPr lang="en-US" altLang="en-US" sz="2400" dirty="0">
                <a:latin typeface="+mj-lt"/>
              </a:rPr>
              <a:t>           "</a:t>
            </a:r>
            <a:r>
              <a:rPr lang="en-US" altLang="en-US" sz="2400" dirty="0" err="1">
                <a:latin typeface="+mj-lt"/>
              </a:rPr>
              <a:t>nav</a:t>
            </a:r>
            <a:r>
              <a:rPr lang="en-US" altLang="en-US" sz="2400" dirty="0">
                <a:latin typeface="+mj-lt"/>
              </a:rPr>
              <a:t> main"</a:t>
            </a:r>
          </a:p>
          <a:p>
            <a:pPr>
              <a:lnSpc>
                <a:spcPct val="100000"/>
              </a:lnSpc>
              <a:spcBef>
                <a:spcPct val="0"/>
              </a:spcBef>
              <a:spcAft>
                <a:spcPct val="0"/>
              </a:spcAft>
              <a:buSzPct val="80000"/>
              <a:buFont typeface="Wingdings 3" panose="05040102010807070707" pitchFamily="18" charset="2"/>
              <a:buNone/>
            </a:pPr>
            <a:r>
              <a:rPr lang="en-US" altLang="en-US" sz="2400" dirty="0">
                <a:latin typeface="+mj-lt"/>
              </a:rPr>
              <a:t>           "footer </a:t>
            </a:r>
            <a:r>
              <a:rPr lang="en-US" altLang="en-US" sz="2400" dirty="0" err="1">
                <a:latin typeface="+mj-lt"/>
              </a:rPr>
              <a:t>footer</a:t>
            </a:r>
            <a:r>
              <a:rPr lang="en-US" altLang="en-US" sz="2400" dirty="0">
                <a:latin typeface="+mj-lt"/>
              </a:rPr>
              <a:t>"; }</a:t>
            </a:r>
          </a:p>
          <a:p>
            <a:pPr>
              <a:lnSpc>
                <a:spcPct val="100000"/>
              </a:lnSpc>
              <a:spcBef>
                <a:spcPct val="0"/>
              </a:spcBef>
              <a:spcAft>
                <a:spcPct val="0"/>
              </a:spcAft>
              <a:buSzPct val="80000"/>
              <a:buFont typeface="Wingdings 3" panose="05040102010807070707" pitchFamily="18" charset="2"/>
              <a:buNone/>
            </a:pPr>
            <a:endParaRPr lang="en-US" altLang="en-US" sz="2400" dirty="0">
              <a:latin typeface="Trebuchet MS" panose="020B0603020202020204" pitchFamily="34" charset="0"/>
              <a:hlinkClick r:id="rId2"/>
            </a:endParaRPr>
          </a:p>
          <a:p>
            <a:pPr>
              <a:lnSpc>
                <a:spcPct val="100000"/>
              </a:lnSpc>
              <a:spcBef>
                <a:spcPct val="0"/>
              </a:spcBef>
              <a:spcAft>
                <a:spcPct val="0"/>
              </a:spcAft>
              <a:buSzPct val="80000"/>
              <a:buFont typeface="Wingdings 3" panose="05040102010807070707" pitchFamily="18" charset="2"/>
              <a:buNone/>
            </a:pPr>
            <a:r>
              <a:rPr lang="en-US" altLang="en-US" sz="2400" dirty="0">
                <a:latin typeface="+mj-lt"/>
              </a:rPr>
              <a:t>https://www.w3.org/TR/css-grid-1/#grid-template-areas-property</a:t>
            </a:r>
            <a:endParaRPr lang="en-AU" sz="2400" dirty="0">
              <a:latin typeface="+mj-lt"/>
            </a:endParaRPr>
          </a:p>
        </p:txBody>
      </p:sp>
    </p:spTree>
    <p:extLst>
      <p:ext uri="{BB962C8B-B14F-4D97-AF65-F5344CB8AC3E}">
        <p14:creationId xmlns:p14="http://schemas.microsoft.com/office/powerpoint/2010/main" val="31357919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Configure Grid Areas (2)</a:t>
            </a:r>
            <a:endParaRPr lang="en-AU" sz="2000" b="0" dirty="0"/>
          </a:p>
        </p:txBody>
      </p:sp>
      <p:sp>
        <p:nvSpPr>
          <p:cNvPr id="3" name="Content Placeholder 2"/>
          <p:cNvSpPr>
            <a:spLocks noGrp="1"/>
          </p:cNvSpPr>
          <p:nvPr>
            <p:ph idx="1"/>
          </p:nvPr>
        </p:nvSpPr>
        <p:spPr/>
        <p:txBody>
          <a:bodyPr/>
          <a:lstStyle/>
          <a:p>
            <a:r>
              <a:rPr lang="en-US" dirty="0"/>
              <a:t>grid-template Property</a:t>
            </a:r>
          </a:p>
          <a:p>
            <a:pPr marL="0" indent="0">
              <a:buNone/>
            </a:pPr>
            <a:r>
              <a:rPr lang="en-US" altLang="en-US" sz="2800" dirty="0"/>
              <a:t>	#wrapper { display: grid;</a:t>
            </a:r>
          </a:p>
          <a:p>
            <a:pPr marL="0" indent="0">
              <a:spcBef>
                <a:spcPts val="600"/>
              </a:spcBef>
              <a:buNone/>
            </a:pPr>
            <a:r>
              <a:rPr lang="en-US" altLang="en-US" sz="2800" dirty="0"/>
              <a:t>		grid-template:</a:t>
            </a:r>
          </a:p>
          <a:p>
            <a:pPr marL="0" indent="0">
              <a:spcBef>
                <a:spcPts val="600"/>
              </a:spcBef>
              <a:buNone/>
            </a:pPr>
            <a:r>
              <a:rPr lang="en-US" altLang="en-US" sz="2800" dirty="0"/>
              <a:t>		"header </a:t>
            </a:r>
            <a:r>
              <a:rPr lang="en-US" altLang="en-US" sz="2800" dirty="0" err="1"/>
              <a:t>header</a:t>
            </a:r>
            <a:r>
              <a:rPr lang="en-US" altLang="en-US" sz="2800" dirty="0"/>
              <a:t> </a:t>
            </a:r>
            <a:r>
              <a:rPr lang="en-US" altLang="en-US" sz="2800" dirty="0" err="1"/>
              <a:t>header</a:t>
            </a:r>
            <a:r>
              <a:rPr lang="en-US" altLang="en-US" sz="2800" dirty="0"/>
              <a:t>" 100px</a:t>
            </a:r>
          </a:p>
          <a:p>
            <a:pPr marL="0" indent="0">
              <a:spcBef>
                <a:spcPts val="600"/>
              </a:spcBef>
              <a:buNone/>
            </a:pPr>
            <a:r>
              <a:rPr lang="en-US" altLang="en-US" sz="2800" dirty="0"/>
              <a:t>		"</a:t>
            </a:r>
            <a:r>
              <a:rPr lang="en-US" altLang="en-US" sz="2800" dirty="0" err="1"/>
              <a:t>nav</a:t>
            </a:r>
            <a:r>
              <a:rPr lang="en-US" altLang="en-US" sz="2800" dirty="0"/>
              <a:t> main aside " auto</a:t>
            </a:r>
          </a:p>
          <a:p>
            <a:pPr marL="0" indent="0">
              <a:spcBef>
                <a:spcPts val="600"/>
              </a:spcBef>
              <a:buNone/>
            </a:pPr>
            <a:r>
              <a:rPr lang="en-US" altLang="en-US" sz="2800" dirty="0"/>
              <a:t>		"footer </a:t>
            </a:r>
            <a:r>
              <a:rPr lang="en-US" altLang="en-US" sz="2800" dirty="0" err="1"/>
              <a:t>footer</a:t>
            </a:r>
            <a:r>
              <a:rPr lang="en-US" altLang="en-US" sz="2800" dirty="0"/>
              <a:t> </a:t>
            </a:r>
            <a:r>
              <a:rPr lang="en-US" altLang="en-US" sz="2800" dirty="0" err="1"/>
              <a:t>footer</a:t>
            </a:r>
            <a:r>
              <a:rPr lang="en-US" altLang="en-US" sz="2800" dirty="0"/>
              <a:t>" 50px</a:t>
            </a:r>
          </a:p>
          <a:p>
            <a:pPr marL="0" indent="0">
              <a:spcBef>
                <a:spcPts val="600"/>
              </a:spcBef>
              <a:buNone/>
            </a:pPr>
            <a:r>
              <a:rPr lang="en-US" altLang="en-US" sz="2800" dirty="0"/>
              <a:t>		/ 150px 1fr 30%;</a:t>
            </a:r>
            <a:endParaRPr lang="en-US" dirty="0"/>
          </a:p>
          <a:p>
            <a:pPr marL="0" indent="0">
              <a:buNone/>
            </a:pPr>
            <a:r>
              <a:rPr lang="en-US" altLang="en-US" sz="2400" dirty="0">
                <a:latin typeface="+mj-lt"/>
              </a:rPr>
              <a:t>https://www.w3.org/TR/css-grid-1/#propdef-grid-template</a:t>
            </a:r>
          </a:p>
        </p:txBody>
      </p:sp>
    </p:spTree>
    <p:extLst>
      <p:ext uri="{BB962C8B-B14F-4D97-AF65-F5344CB8AC3E}">
        <p14:creationId xmlns:p14="http://schemas.microsoft.com/office/powerpoint/2010/main" val="37033304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Checkpoint</a:t>
            </a:r>
            <a:r>
              <a:rPr lang="en-AU" sz="2000" b="0" dirty="0"/>
              <a:t> (1 of 2)</a:t>
            </a:r>
            <a:endParaRPr lang="en-AU" sz="2000" dirty="0"/>
          </a:p>
        </p:txBody>
      </p:sp>
      <p:sp>
        <p:nvSpPr>
          <p:cNvPr id="3" name="Content Placeholder 2"/>
          <p:cNvSpPr>
            <a:spLocks noGrp="1"/>
          </p:cNvSpPr>
          <p:nvPr>
            <p:ph idx="1"/>
          </p:nvPr>
        </p:nvSpPr>
        <p:spPr>
          <a:xfrm>
            <a:off x="457200" y="1600200"/>
            <a:ext cx="8229600" cy="4800600"/>
          </a:xfrm>
        </p:spPr>
        <p:txBody>
          <a:bodyPr/>
          <a:lstStyle/>
          <a:p>
            <a:pPr marL="457200" indent="-457200">
              <a:buFont typeface="+mj-lt"/>
              <a:buAutoNum type="arabicPeriod"/>
            </a:pPr>
            <a:r>
              <a:rPr lang="en-US" dirty="0"/>
              <a:t>Which CSS property is used to identify a CSS selector as a grid or flexbox container?</a:t>
            </a:r>
          </a:p>
          <a:p>
            <a:pPr marL="457200" indent="-457200">
              <a:buFont typeface="+mj-lt"/>
              <a:buAutoNum type="arabicPeriod"/>
            </a:pPr>
            <a:r>
              <a:rPr lang="en-US" dirty="0"/>
              <a:t>The CSS justify-content property used in flexbox layout is quite versatile.</a:t>
            </a:r>
          </a:p>
          <a:p>
            <a:pPr marL="457200" indent="-457200">
              <a:buFont typeface="+mj-lt"/>
              <a:buAutoNum type="arabicPeriod"/>
            </a:pPr>
            <a:r>
              <a:rPr lang="en-US" dirty="0"/>
              <a:t>Which CSS property can be used to indicate the location and dimensions of named grid areas?</a:t>
            </a:r>
            <a:endParaRPr lang="en-AU" dirty="0"/>
          </a:p>
        </p:txBody>
      </p:sp>
    </p:spTree>
    <p:extLst>
      <p:ext uri="{BB962C8B-B14F-4D97-AF65-F5344CB8AC3E}">
        <p14:creationId xmlns:p14="http://schemas.microsoft.com/office/powerpoint/2010/main" val="38343704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Center</a:t>
            </a:r>
            <a:r>
              <a:rPr lang="en-AU" dirty="0"/>
              <a:t> with Flexbox</a:t>
            </a:r>
          </a:p>
        </p:txBody>
      </p:sp>
      <p:sp>
        <p:nvSpPr>
          <p:cNvPr id="3" name="Content Placeholder 2"/>
          <p:cNvSpPr>
            <a:spLocks noGrp="1"/>
          </p:cNvSpPr>
          <p:nvPr>
            <p:ph idx="1"/>
          </p:nvPr>
        </p:nvSpPr>
        <p:spPr/>
        <p:txBody>
          <a:bodyPr/>
          <a:lstStyle/>
          <a:p>
            <a:pPr marL="0" indent="0">
              <a:buNone/>
            </a:pPr>
            <a:r>
              <a:rPr lang="en-AU" dirty="0"/>
              <a:t>header { display: flex; </a:t>
            </a:r>
          </a:p>
          <a:p>
            <a:pPr marL="486918" lvl="1" indent="0">
              <a:buNone/>
            </a:pPr>
            <a:r>
              <a:rPr lang="en-AU" dirty="0"/>
              <a:t>min-height: 100vh;</a:t>
            </a:r>
          </a:p>
          <a:p>
            <a:pPr marL="486918" lvl="1" indent="0">
              <a:buNone/>
            </a:pPr>
            <a:r>
              <a:rPr lang="en-AU" dirty="0"/>
              <a:t>justify-content: </a:t>
            </a:r>
            <a:r>
              <a:rPr lang="en-AU" dirty="0" err="1"/>
              <a:t>center</a:t>
            </a:r>
            <a:r>
              <a:rPr lang="en-AU" dirty="0"/>
              <a:t>; </a:t>
            </a:r>
          </a:p>
          <a:p>
            <a:pPr marL="486918" lvl="1" indent="0">
              <a:buNone/>
            </a:pPr>
            <a:r>
              <a:rPr lang="en-AU" dirty="0"/>
              <a:t>align-items: </a:t>
            </a:r>
            <a:r>
              <a:rPr lang="en-AU" dirty="0" err="1"/>
              <a:t>center</a:t>
            </a:r>
            <a:r>
              <a:rPr lang="en-AU" dirty="0"/>
              <a:t>;</a:t>
            </a:r>
          </a:p>
          <a:p>
            <a:pPr marL="486918" lvl="1" indent="0">
              <a:buNone/>
            </a:pPr>
            <a:r>
              <a:rPr lang="en-AU" dirty="0"/>
              <a:t>background-</a:t>
            </a:r>
            <a:r>
              <a:rPr lang="en-AU" dirty="0" err="1"/>
              <a:t>color</a:t>
            </a:r>
            <a:r>
              <a:rPr lang="en-AU" dirty="0"/>
              <a:t>: #227093;</a:t>
            </a:r>
          </a:p>
          <a:p>
            <a:pPr marL="486918" lvl="1" indent="0">
              <a:buNone/>
            </a:pPr>
            <a:r>
              <a:rPr lang="en-AU" dirty="0"/>
              <a:t>background-image: </a:t>
            </a:r>
            <a:r>
              <a:rPr lang="en-AU" dirty="0" err="1"/>
              <a:t>url</a:t>
            </a:r>
            <a:r>
              <a:rPr lang="en-AU" dirty="0"/>
              <a:t>(lake.jpg);</a:t>
            </a:r>
          </a:p>
          <a:p>
            <a:pPr marL="486918" lvl="1" indent="0">
              <a:buNone/>
            </a:pPr>
            <a:r>
              <a:rPr lang="en-AU" dirty="0"/>
              <a:t>background-size: 100% 100%;</a:t>
            </a:r>
          </a:p>
          <a:p>
            <a:pPr marL="486918" lvl="1" indent="0">
              <a:buNone/>
            </a:pPr>
            <a:r>
              <a:rPr lang="en-AU" dirty="0"/>
              <a:t>background-repeat: no-repeat;  }</a:t>
            </a:r>
          </a:p>
        </p:txBody>
      </p:sp>
    </p:spTree>
    <p:extLst>
      <p:ext uri="{BB962C8B-B14F-4D97-AF65-F5344CB8AC3E}">
        <p14:creationId xmlns:p14="http://schemas.microsoft.com/office/powerpoint/2010/main" val="3274942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Learning Outcomes</a:t>
            </a:r>
            <a:r>
              <a:rPr lang="en-US" altLang="en-US" sz="2000" b="0" dirty="0"/>
              <a:t> (2 of 2)</a:t>
            </a:r>
            <a:endParaRPr lang="en-US" sz="2000" b="0" dirty="0"/>
          </a:p>
        </p:txBody>
      </p:sp>
      <p:sp>
        <p:nvSpPr>
          <p:cNvPr id="3" name="Content Placeholder 2"/>
          <p:cNvSpPr>
            <a:spLocks noGrp="1"/>
          </p:cNvSpPr>
          <p:nvPr>
            <p:ph idx="1"/>
          </p:nvPr>
        </p:nvSpPr>
        <p:spPr>
          <a:xfrm>
            <a:off x="457200" y="1600200"/>
            <a:ext cx="8229600" cy="4724400"/>
          </a:xfrm>
        </p:spPr>
        <p:txBody>
          <a:bodyPr/>
          <a:lstStyle/>
          <a:p>
            <a:pPr>
              <a:spcBef>
                <a:spcPts val="600"/>
              </a:spcBef>
            </a:pPr>
            <a:r>
              <a:rPr lang="en-US" altLang="en-US" dirty="0"/>
              <a:t>Configure web pages for mobile display using the viewport meta tag</a:t>
            </a:r>
          </a:p>
          <a:p>
            <a:pPr>
              <a:spcBef>
                <a:spcPts val="600"/>
              </a:spcBef>
            </a:pPr>
            <a:r>
              <a:rPr lang="en-US" altLang="en-US" dirty="0"/>
              <a:t>Apply responsive web design techniques with CSS media queries, CSS feature queries,  and flexible images</a:t>
            </a:r>
          </a:p>
          <a:p>
            <a:pPr>
              <a:spcBef>
                <a:spcPts val="600"/>
              </a:spcBef>
            </a:pPr>
            <a:r>
              <a:rPr lang="en-US" altLang="en-US" dirty="0"/>
              <a:t>Apply responsive image techniques including the HTML5 picture element</a:t>
            </a:r>
          </a:p>
        </p:txBody>
      </p:sp>
    </p:spTree>
    <p:extLst>
      <p:ext uri="{BB962C8B-B14F-4D97-AF65-F5344CB8AC3E}">
        <p14:creationId xmlns:p14="http://schemas.microsoft.com/office/powerpoint/2010/main" val="17279897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7.30 </a:t>
            </a:r>
            <a:r>
              <a:rPr lang="en-AU" sz="2800" b="0" dirty="0" err="1"/>
              <a:t>Centered</a:t>
            </a:r>
            <a:r>
              <a:rPr lang="en-AU" sz="2800" b="0" dirty="0"/>
              <a:t> text with background image</a:t>
            </a:r>
            <a:endParaRPr lang="en-AU" sz="2800" dirty="0"/>
          </a:p>
        </p:txBody>
      </p:sp>
      <p:pic>
        <p:nvPicPr>
          <p:cNvPr id="4" name="Picture 5" descr="A screenshot of web page with text that is centered both vertically and horizontally with an image in the background. The text reads, Centered Heading. "/>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12747" y="1699800"/>
            <a:ext cx="6718506"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334335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Progressive Enhancement with Grid</a:t>
            </a:r>
          </a:p>
        </p:txBody>
      </p:sp>
      <p:sp>
        <p:nvSpPr>
          <p:cNvPr id="3" name="Content Placeholder 2"/>
          <p:cNvSpPr>
            <a:spLocks noGrp="1"/>
          </p:cNvSpPr>
          <p:nvPr>
            <p:ph idx="1"/>
          </p:nvPr>
        </p:nvSpPr>
        <p:spPr/>
        <p:txBody>
          <a:bodyPr/>
          <a:lstStyle/>
          <a:p>
            <a:pPr marL="0" indent="0">
              <a:spcBef>
                <a:spcPts val="600"/>
              </a:spcBef>
              <a:buNone/>
            </a:pPr>
            <a:r>
              <a:rPr lang="en-US" dirty="0"/>
              <a:t>CSS Feature Query</a:t>
            </a:r>
          </a:p>
          <a:p>
            <a:pPr>
              <a:spcBef>
                <a:spcPts val="600"/>
              </a:spcBef>
            </a:pPr>
            <a:r>
              <a:rPr lang="en-US" sz="2200" dirty="0"/>
              <a:t>A feature query is a conditional that can be used to test for support of a CSS property, and if support is found, apply the specified style rules.</a:t>
            </a:r>
          </a:p>
          <a:p>
            <a:pPr marL="486918" lvl="1" indent="0">
              <a:buNone/>
            </a:pPr>
            <a:r>
              <a:rPr lang="en-US" sz="2200" dirty="0"/>
              <a:t>@supports ( display: grid) {</a:t>
            </a:r>
          </a:p>
          <a:p>
            <a:pPr marL="486918" lvl="1" indent="0">
              <a:buNone/>
            </a:pPr>
            <a:r>
              <a:rPr lang="en-US" sz="2200" i="1" dirty="0"/>
              <a:t>…. grid styles go here …</a:t>
            </a:r>
          </a:p>
          <a:p>
            <a:pPr marL="486918" lvl="1" indent="0">
              <a:buNone/>
            </a:pPr>
            <a:r>
              <a:rPr lang="en-US" sz="2200" dirty="0"/>
              <a:t>}</a:t>
            </a:r>
          </a:p>
          <a:p>
            <a:pPr marL="0" indent="0">
              <a:spcBef>
                <a:spcPts val="600"/>
              </a:spcBef>
              <a:buNone/>
            </a:pPr>
            <a:r>
              <a:rPr lang="en-US" dirty="0"/>
              <a:t>Progressive Enhancement Strategy</a:t>
            </a:r>
          </a:p>
          <a:p>
            <a:pPr>
              <a:spcBef>
                <a:spcPts val="600"/>
              </a:spcBef>
            </a:pPr>
            <a:r>
              <a:rPr lang="en-US" sz="2200" dirty="0"/>
              <a:t>Configure web page layout with normal flow or float for browsers and devices that do not support grid</a:t>
            </a:r>
          </a:p>
          <a:p>
            <a:pPr>
              <a:spcBef>
                <a:spcPts val="600"/>
              </a:spcBef>
            </a:pPr>
            <a:r>
              <a:rPr lang="en-US" sz="2200" dirty="0"/>
              <a:t>Configure a feature query with grid layout for modern browsers</a:t>
            </a:r>
            <a:endParaRPr lang="en-AU" sz="2200" dirty="0"/>
          </a:p>
        </p:txBody>
      </p:sp>
    </p:spTree>
    <p:extLst>
      <p:ext uri="{BB962C8B-B14F-4D97-AF65-F5344CB8AC3E}">
        <p14:creationId xmlns:p14="http://schemas.microsoft.com/office/powerpoint/2010/main" val="40144719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Viewport Meta Tag</a:t>
            </a:r>
            <a:r>
              <a:rPr lang="en-AU" sz="2000" b="0" dirty="0"/>
              <a:t> (1 of 2)</a:t>
            </a:r>
          </a:p>
        </p:txBody>
      </p:sp>
      <p:sp>
        <p:nvSpPr>
          <p:cNvPr id="3" name="Content Placeholder 2"/>
          <p:cNvSpPr>
            <a:spLocks noGrp="1"/>
          </p:cNvSpPr>
          <p:nvPr>
            <p:ph idx="1"/>
          </p:nvPr>
        </p:nvSpPr>
        <p:spPr>
          <a:xfrm>
            <a:off x="457200" y="1600200"/>
            <a:ext cx="8229600" cy="4648200"/>
          </a:xfrm>
        </p:spPr>
        <p:txBody>
          <a:bodyPr/>
          <a:lstStyle/>
          <a:p>
            <a:pPr marL="0" indent="0">
              <a:buNone/>
            </a:pPr>
            <a:r>
              <a:rPr lang="en-US" dirty="0"/>
              <a:t>Default action for most mobile devices is to zoom out and scale the web page</a:t>
            </a:r>
          </a:p>
          <a:p>
            <a:pPr marL="0" indent="0">
              <a:buNone/>
            </a:pPr>
            <a:r>
              <a:rPr lang="en-US" dirty="0"/>
              <a:t>Viewport Meta Tag</a:t>
            </a:r>
          </a:p>
          <a:p>
            <a:pPr marL="0" indent="0">
              <a:buNone/>
            </a:pPr>
            <a:r>
              <a:rPr lang="en-US" dirty="0"/>
              <a:t>Created as an Apple extension to configure display on mobile devices </a:t>
            </a:r>
          </a:p>
          <a:p>
            <a:pPr marL="0" indent="0">
              <a:buNone/>
            </a:pPr>
            <a:r>
              <a:rPr lang="en-US" dirty="0"/>
              <a:t>Configures width and initial scale of browser viewport</a:t>
            </a:r>
          </a:p>
          <a:p>
            <a:pPr marL="0" indent="0">
              <a:buNone/>
            </a:pPr>
            <a:r>
              <a:rPr lang="en-US" sz="2400" dirty="0"/>
              <a:t>&lt;meta name="viewport" content="width=device-width, initial-scale=1.0"&gt;</a:t>
            </a:r>
          </a:p>
        </p:txBody>
      </p:sp>
    </p:spTree>
    <p:extLst>
      <p:ext uri="{BB962C8B-B14F-4D97-AF65-F5344CB8AC3E}">
        <p14:creationId xmlns:p14="http://schemas.microsoft.com/office/powerpoint/2010/main" val="29759942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Viewport Meta Tag</a:t>
            </a:r>
            <a:r>
              <a:rPr lang="en-AU" sz="2000" b="0" dirty="0"/>
              <a:t> (2 of 2)</a:t>
            </a:r>
            <a:endParaRPr lang="en-AU" sz="2000" dirty="0"/>
          </a:p>
        </p:txBody>
      </p:sp>
      <p:pic>
        <p:nvPicPr>
          <p:cNvPr id="4" name="Picture 2" descr="The webpage shows the heading, Lighthouse Island Bistro. This is followed by links on the left side, text in the middle and a photo on the right. A text at the bottom reads Copyright 20 20. "/>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66800" y="1893404"/>
            <a:ext cx="2165465" cy="36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7"/>
          <p:cNvSpPr txBox="1">
            <a:spLocks noChangeArrowheads="1"/>
          </p:cNvSpPr>
          <p:nvPr/>
        </p:nvSpPr>
        <p:spPr bwMode="auto">
          <a:xfrm>
            <a:off x="381000" y="5638800"/>
            <a:ext cx="44196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b="1" dirty="0">
                <a:latin typeface="+mj-lt"/>
              </a:rPr>
              <a:t>Figure 7.31 </a:t>
            </a:r>
            <a:r>
              <a:rPr lang="en-US" altLang="en-US" sz="1600" dirty="0">
                <a:latin typeface="+mj-lt"/>
              </a:rPr>
              <a:t>Mobile display of a typical desktop web page without the viewport meta tag</a:t>
            </a:r>
          </a:p>
        </p:txBody>
      </p:sp>
      <p:pic>
        <p:nvPicPr>
          <p:cNvPr id="5" name="Picture 3" descr="A screenshot of web page shows the same mobile display of web page as previous. The page shows only some portion of heading and text with the image links for Home, Menu, Directions and Contact on left.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8800" y="1893404"/>
            <a:ext cx="2165217" cy="36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8"/>
          <p:cNvSpPr txBox="1">
            <a:spLocks noChangeArrowheads="1"/>
          </p:cNvSpPr>
          <p:nvPr/>
        </p:nvSpPr>
        <p:spPr bwMode="auto">
          <a:xfrm>
            <a:off x="5105400" y="5621594"/>
            <a:ext cx="36576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b="1" dirty="0">
                <a:latin typeface="+mj-lt"/>
              </a:rPr>
              <a:t>Figure 7.32 </a:t>
            </a:r>
            <a:r>
              <a:rPr lang="en-US" altLang="en-US" sz="1600" dirty="0">
                <a:latin typeface="+mj-lt"/>
              </a:rPr>
              <a:t>The viewport meta tag helps with mobile displays</a:t>
            </a:r>
          </a:p>
        </p:txBody>
      </p:sp>
    </p:spTree>
    <p:extLst>
      <p:ext uri="{BB962C8B-B14F-4D97-AF65-F5344CB8AC3E}">
        <p14:creationId xmlns:p14="http://schemas.microsoft.com/office/powerpoint/2010/main" val="22476625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CSS Media Queries</a:t>
            </a:r>
          </a:p>
        </p:txBody>
      </p:sp>
      <p:sp>
        <p:nvSpPr>
          <p:cNvPr id="3" name="Content Placeholder 2"/>
          <p:cNvSpPr>
            <a:spLocks noGrp="1"/>
          </p:cNvSpPr>
          <p:nvPr>
            <p:ph idx="1"/>
          </p:nvPr>
        </p:nvSpPr>
        <p:spPr>
          <a:xfrm>
            <a:off x="457200" y="1600200"/>
            <a:ext cx="8229600" cy="4648200"/>
          </a:xfrm>
        </p:spPr>
        <p:txBody>
          <a:bodyPr/>
          <a:lstStyle/>
          <a:p>
            <a:pPr marL="0" indent="0">
              <a:buNone/>
            </a:pPr>
            <a:r>
              <a:rPr lang="en-AU" b="1" dirty="0"/>
              <a:t>Media Query </a:t>
            </a:r>
          </a:p>
          <a:p>
            <a:r>
              <a:rPr lang="en-AU" sz="2400" dirty="0"/>
              <a:t>Determines the capability of the </a:t>
            </a:r>
            <a:br>
              <a:rPr lang="en-AU" sz="2400" dirty="0"/>
            </a:br>
            <a:r>
              <a:rPr lang="en-AU" sz="2400" dirty="0"/>
              <a:t>mobile device, such as screen resolution</a:t>
            </a:r>
          </a:p>
          <a:p>
            <a:pPr>
              <a:spcBef>
                <a:spcPts val="600"/>
              </a:spcBef>
            </a:pPr>
            <a:r>
              <a:rPr lang="en-AU" sz="2400" dirty="0"/>
              <a:t>Directs the browser to styles configured specifically for those capabilities</a:t>
            </a:r>
          </a:p>
          <a:p>
            <a:pPr marL="0" indent="0">
              <a:buNone/>
            </a:pPr>
            <a:r>
              <a:rPr lang="en-AU" sz="2200" dirty="0"/>
              <a:t>Example with link tag</a:t>
            </a:r>
          </a:p>
          <a:p>
            <a:pPr marL="486918" lvl="1" indent="0">
              <a:buNone/>
            </a:pPr>
            <a:r>
              <a:rPr lang="en-AU" sz="2200" dirty="0"/>
              <a:t>&lt;link </a:t>
            </a:r>
            <a:r>
              <a:rPr lang="en-AU" sz="2200" dirty="0" err="1"/>
              <a:t>href</a:t>
            </a:r>
            <a:r>
              <a:rPr lang="en-AU" sz="2200" dirty="0"/>
              <a:t>="lighthousemobile.css" </a:t>
            </a:r>
            <a:r>
              <a:rPr lang="en-AU" sz="2200" dirty="0" err="1"/>
              <a:t>rel</a:t>
            </a:r>
            <a:r>
              <a:rPr lang="en-AU" sz="2200" dirty="0"/>
              <a:t>="stylesheet" </a:t>
            </a:r>
            <a:br>
              <a:rPr lang="en-AU" sz="2200" dirty="0"/>
            </a:br>
            <a:r>
              <a:rPr lang="en-AU" sz="2200" dirty="0"/>
              <a:t>      media="(max-device-width: 480px)"&gt;</a:t>
            </a:r>
          </a:p>
          <a:p>
            <a:pPr marL="486918" lvl="1" indent="0">
              <a:buNone/>
            </a:pPr>
            <a:r>
              <a:rPr lang="en-AU" sz="2200" dirty="0"/>
              <a:t>Example within CSS</a:t>
            </a:r>
          </a:p>
          <a:p>
            <a:pPr marL="486918" lvl="1" indent="0">
              <a:buNone/>
            </a:pPr>
            <a:r>
              <a:rPr lang="en-AU" sz="2200" dirty="0"/>
              <a:t>@media  (max-width: 768px) {</a:t>
            </a:r>
          </a:p>
          <a:p>
            <a:pPr marL="486918" lvl="1" indent="0">
              <a:buNone/>
            </a:pPr>
            <a:r>
              <a:rPr lang="en-AU" sz="2200" dirty="0"/>
              <a:t>}</a:t>
            </a:r>
          </a:p>
        </p:txBody>
      </p:sp>
    </p:spTree>
    <p:extLst>
      <p:ext uri="{BB962C8B-B14F-4D97-AF65-F5344CB8AC3E}">
        <p14:creationId xmlns:p14="http://schemas.microsoft.com/office/powerpoint/2010/main" val="3534202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7.33 </a:t>
            </a:r>
            <a:r>
              <a:rPr lang="en-US" sz="2800" b="0" dirty="0"/>
              <a:t>CSS media queries help to configure</a:t>
            </a:r>
            <a:br>
              <a:rPr lang="en-US" sz="2800" b="0" dirty="0"/>
            </a:br>
            <a:r>
              <a:rPr lang="en-US" sz="2800" b="0" dirty="0"/>
              <a:t>the page for mobile display</a:t>
            </a:r>
            <a:r>
              <a:rPr lang="en-AU" sz="2800" b="0" dirty="0"/>
              <a:t>  </a:t>
            </a:r>
          </a:p>
        </p:txBody>
      </p:sp>
      <p:pic>
        <p:nvPicPr>
          <p:cNvPr id="4" name="Picture 5" descr="A screenshot of web page shows the mobile display of webpage. "/>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271702" y="1623600"/>
            <a:ext cx="2600597"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36216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Mobile First Approach</a:t>
            </a:r>
          </a:p>
        </p:txBody>
      </p:sp>
      <p:sp>
        <p:nvSpPr>
          <p:cNvPr id="3" name="Content Placeholder 2"/>
          <p:cNvSpPr>
            <a:spLocks noGrp="1"/>
          </p:cNvSpPr>
          <p:nvPr>
            <p:ph idx="1"/>
          </p:nvPr>
        </p:nvSpPr>
        <p:spPr>
          <a:xfrm>
            <a:off x="457200" y="1600200"/>
            <a:ext cx="8229600" cy="4648200"/>
          </a:xfrm>
        </p:spPr>
        <p:txBody>
          <a:bodyPr/>
          <a:lstStyle/>
          <a:p>
            <a:r>
              <a:rPr lang="en-US" dirty="0"/>
              <a:t>Responsive design layout strategy </a:t>
            </a:r>
          </a:p>
          <a:p>
            <a:r>
              <a:rPr lang="en-US" dirty="0"/>
              <a:t>Term coined by Luke </a:t>
            </a:r>
            <a:r>
              <a:rPr lang="en-US" dirty="0" err="1"/>
              <a:t>Wroblewski</a:t>
            </a:r>
            <a:endParaRPr lang="en-US" dirty="0"/>
          </a:p>
          <a:p>
            <a:r>
              <a:rPr lang="en-US" dirty="0"/>
              <a:t>The Mobile First Process:</a:t>
            </a:r>
          </a:p>
          <a:p>
            <a:pPr marL="628650" indent="-363538">
              <a:buFont typeface="+mj-lt"/>
              <a:buAutoNum type="arabicPeriod"/>
            </a:pPr>
            <a:r>
              <a:rPr lang="en-US" sz="2200" dirty="0"/>
              <a:t>Configure a single-column page layout for narrow screens – smartphones!</a:t>
            </a:r>
            <a:br>
              <a:rPr lang="en-US" sz="2200" dirty="0"/>
            </a:br>
            <a:r>
              <a:rPr lang="en-US" sz="2200" dirty="0"/>
              <a:t>Test with a small browser window if needed. </a:t>
            </a:r>
          </a:p>
          <a:p>
            <a:pPr marL="628650" indent="-363538">
              <a:spcBef>
                <a:spcPts val="600"/>
              </a:spcBef>
              <a:buFont typeface="+mj-lt"/>
              <a:buAutoNum type="arabicPeriod"/>
            </a:pPr>
            <a:r>
              <a:rPr lang="en-US" sz="2200" dirty="0"/>
              <a:t>Resize the browser viewport to be larger until the design “breaks” and needs to be reworked for a pleasing display—this is the point where you may need to code a media query. </a:t>
            </a:r>
          </a:p>
          <a:p>
            <a:pPr marL="628650" indent="-363538">
              <a:spcBef>
                <a:spcPts val="600"/>
              </a:spcBef>
              <a:buFont typeface="+mj-lt"/>
              <a:buAutoNum type="arabicPeriod"/>
            </a:pPr>
            <a:r>
              <a:rPr lang="en-US" sz="2200" dirty="0"/>
              <a:t>Continue resizing the browser viewport to be larger until the design breaks and code additional media queries.</a:t>
            </a:r>
            <a:endParaRPr lang="en-AU" sz="2200" dirty="0"/>
          </a:p>
        </p:txBody>
      </p:sp>
    </p:spTree>
    <p:extLst>
      <p:ext uri="{BB962C8B-B14F-4D97-AF65-F5344CB8AC3E}">
        <p14:creationId xmlns:p14="http://schemas.microsoft.com/office/powerpoint/2010/main" val="26331012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Responsive Layout with Media Queries</a:t>
            </a:r>
            <a:endParaRPr lang="en-AU" dirty="0"/>
          </a:p>
        </p:txBody>
      </p:sp>
      <p:sp>
        <p:nvSpPr>
          <p:cNvPr id="3" name="Content Placeholder 2"/>
          <p:cNvSpPr>
            <a:spLocks noGrp="1"/>
          </p:cNvSpPr>
          <p:nvPr>
            <p:ph idx="1"/>
          </p:nvPr>
        </p:nvSpPr>
        <p:spPr/>
        <p:txBody>
          <a:bodyPr/>
          <a:lstStyle/>
          <a:p>
            <a:pPr marL="0" indent="0">
              <a:buNone/>
            </a:pPr>
            <a:r>
              <a:rPr lang="en-AU" dirty="0"/>
              <a:t>Hands-On Practice 7.8</a:t>
            </a:r>
          </a:p>
          <a:p>
            <a:pPr marL="0" indent="0">
              <a:buNone/>
            </a:pPr>
            <a:endParaRPr lang="en-AU" dirty="0"/>
          </a:p>
        </p:txBody>
      </p:sp>
      <p:pic>
        <p:nvPicPr>
          <p:cNvPr id="4" name="Picture  4" descr="A set of three wireframe titled, wrapper provides three different layouts. "/>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2133600"/>
            <a:ext cx="6553200" cy="385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5"/>
          <p:cNvSpPr txBox="1">
            <a:spLocks noChangeArrowheads="1"/>
          </p:cNvSpPr>
          <p:nvPr/>
        </p:nvSpPr>
        <p:spPr bwMode="auto">
          <a:xfrm>
            <a:off x="1324896" y="5989542"/>
            <a:ext cx="43901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b="1" dirty="0">
                <a:latin typeface="+mj-lt"/>
              </a:rPr>
              <a:t>Figure 7.34 </a:t>
            </a:r>
            <a:r>
              <a:rPr lang="en-US" altLang="en-US" sz="1600" dirty="0">
                <a:latin typeface="+mj-lt"/>
              </a:rPr>
              <a:t>Three wireframe layouts</a:t>
            </a:r>
          </a:p>
        </p:txBody>
      </p:sp>
    </p:spTree>
    <p:extLst>
      <p:ext uri="{BB962C8B-B14F-4D97-AF65-F5344CB8AC3E}">
        <p14:creationId xmlns:p14="http://schemas.microsoft.com/office/powerpoint/2010/main" val="40827705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Responsive Grid Layout with Media Queries</a:t>
            </a:r>
            <a:endParaRPr lang="en-AU" dirty="0"/>
          </a:p>
        </p:txBody>
      </p:sp>
      <p:sp>
        <p:nvSpPr>
          <p:cNvPr id="3" name="Content Placeholder 2"/>
          <p:cNvSpPr>
            <a:spLocks noGrp="1"/>
          </p:cNvSpPr>
          <p:nvPr>
            <p:ph idx="1"/>
          </p:nvPr>
        </p:nvSpPr>
        <p:spPr/>
        <p:txBody>
          <a:bodyPr/>
          <a:lstStyle/>
          <a:p>
            <a:pPr marL="0" indent="0">
              <a:buNone/>
            </a:pPr>
            <a:r>
              <a:rPr lang="en-AU" dirty="0"/>
              <a:t>Hands-On Practice 7.9</a:t>
            </a:r>
          </a:p>
          <a:p>
            <a:pPr marL="0" indent="0">
              <a:buNone/>
            </a:pPr>
            <a:endParaRPr lang="en-AU" dirty="0"/>
          </a:p>
        </p:txBody>
      </p:sp>
      <p:pic>
        <p:nvPicPr>
          <p:cNvPr id="6" name="Picture 4" descr="A set of three wireframe provides three different layouts. "/>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2136679"/>
            <a:ext cx="6553200" cy="385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5"/>
          <p:cNvSpPr txBox="1">
            <a:spLocks noChangeArrowheads="1"/>
          </p:cNvSpPr>
          <p:nvPr/>
        </p:nvSpPr>
        <p:spPr bwMode="auto">
          <a:xfrm>
            <a:off x="1324896" y="5989542"/>
            <a:ext cx="43901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b="1" dirty="0">
                <a:latin typeface="+mj-lt"/>
              </a:rPr>
              <a:t>Figure 7.40 </a:t>
            </a:r>
            <a:r>
              <a:rPr lang="en-US" altLang="en-US" sz="1600" dirty="0">
                <a:latin typeface="+mj-lt"/>
              </a:rPr>
              <a:t>Three wireframe layouts</a:t>
            </a:r>
          </a:p>
        </p:txBody>
      </p:sp>
    </p:spTree>
    <p:extLst>
      <p:ext uri="{BB962C8B-B14F-4D97-AF65-F5344CB8AC3E}">
        <p14:creationId xmlns:p14="http://schemas.microsoft.com/office/powerpoint/2010/main" val="10729572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Flexible Images</a:t>
            </a:r>
            <a:r>
              <a:rPr lang="en-AU" sz="3600" b="0" dirty="0"/>
              <a:t> </a:t>
            </a:r>
            <a:r>
              <a:rPr lang="en-AU" sz="2000" b="0" dirty="0"/>
              <a:t>(1 of 2)</a:t>
            </a:r>
            <a:endParaRPr lang="en-AU" sz="2000" dirty="0"/>
          </a:p>
        </p:txBody>
      </p:sp>
      <p:pic>
        <p:nvPicPr>
          <p:cNvPr id="6" name="Picture 2" descr="A set of three screenshots shows a browser in three different displays. "/>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981200"/>
            <a:ext cx="7342310" cy="28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7"/>
          <p:cNvSpPr txBox="1">
            <a:spLocks noChangeArrowheads="1"/>
          </p:cNvSpPr>
          <p:nvPr/>
        </p:nvSpPr>
        <p:spPr bwMode="auto">
          <a:xfrm>
            <a:off x="801329" y="5029200"/>
            <a:ext cx="719229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b="1" dirty="0">
                <a:latin typeface="Arial" panose="020B0604020202020204" pitchFamily="34" charset="0"/>
                <a:cs typeface="Arial" panose="020B0604020202020204" pitchFamily="34" charset="0"/>
              </a:rPr>
              <a:t>Figure 7.47 </a:t>
            </a:r>
            <a:r>
              <a:rPr lang="en-US" altLang="en-US" sz="1600" dirty="0">
                <a:latin typeface="Arial" panose="020B0604020202020204" pitchFamily="34" charset="0"/>
                <a:cs typeface="Arial" panose="020B0604020202020204" pitchFamily="34" charset="0"/>
              </a:rPr>
              <a:t>The web page demonstrates responsive web design techniques</a:t>
            </a:r>
          </a:p>
        </p:txBody>
      </p:sp>
    </p:spTree>
    <p:extLst>
      <p:ext uri="{BB962C8B-B14F-4D97-AF65-F5344CB8AC3E}">
        <p14:creationId xmlns:p14="http://schemas.microsoft.com/office/powerpoint/2010/main" val="2034099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7848600" cy="1097280"/>
          </a:xfrm>
        </p:spPr>
        <p:txBody>
          <a:bodyPr/>
          <a:lstStyle/>
          <a:p>
            <a:r>
              <a:rPr lang="en-AU" dirty="0"/>
              <a:t>CSS Flexible Box Layout aka flexbox</a:t>
            </a:r>
            <a:r>
              <a:rPr lang="en-AU" sz="2000" b="0" dirty="0"/>
              <a:t> (1 of 2)</a:t>
            </a:r>
          </a:p>
        </p:txBody>
      </p:sp>
      <p:sp>
        <p:nvSpPr>
          <p:cNvPr id="3" name="Content Placeholder 2"/>
          <p:cNvSpPr>
            <a:spLocks noGrp="1"/>
          </p:cNvSpPr>
          <p:nvPr>
            <p:ph idx="1"/>
          </p:nvPr>
        </p:nvSpPr>
        <p:spPr/>
        <p:txBody>
          <a:bodyPr/>
          <a:lstStyle/>
          <a:p>
            <a:pPr marL="0" indent="0">
              <a:buNone/>
            </a:pPr>
            <a:r>
              <a:rPr lang="en-US" dirty="0"/>
              <a:t>Purpose: Provide for a flexible, responsive  layout</a:t>
            </a:r>
            <a:br>
              <a:rPr lang="en-US" dirty="0"/>
            </a:br>
            <a:r>
              <a:rPr lang="en-US" dirty="0"/>
              <a:t>https://www.w3.org/TR/css-flexbox-1/</a:t>
            </a:r>
          </a:p>
          <a:p>
            <a:pPr marL="0" indent="0">
              <a:buNone/>
            </a:pPr>
            <a:r>
              <a:rPr lang="en-US" dirty="0"/>
              <a:t>Best used for one dimension – a row or a column</a:t>
            </a:r>
          </a:p>
          <a:p>
            <a:pPr marL="0" indent="0">
              <a:buNone/>
            </a:pPr>
            <a:r>
              <a:rPr lang="en-US" dirty="0"/>
              <a:t>The </a:t>
            </a:r>
            <a:r>
              <a:rPr lang="en-US" b="1" dirty="0"/>
              <a:t>display property</a:t>
            </a:r>
            <a:r>
              <a:rPr lang="en-US" dirty="0"/>
              <a:t> configures a flexbox container</a:t>
            </a:r>
            <a:br>
              <a:rPr lang="en-US" dirty="0"/>
            </a:br>
            <a:r>
              <a:rPr lang="en-US" dirty="0"/>
              <a:t>display: flex; </a:t>
            </a:r>
          </a:p>
          <a:p>
            <a:pPr marL="0" indent="0">
              <a:buNone/>
            </a:pPr>
            <a:r>
              <a:rPr lang="en-US" b="1" dirty="0"/>
              <a:t>Flex Item</a:t>
            </a:r>
            <a:r>
              <a:rPr lang="en-US" dirty="0"/>
              <a:t> – a child element of the flex container</a:t>
            </a:r>
          </a:p>
          <a:p>
            <a:pPr marL="0" indent="0">
              <a:buNone/>
            </a:pPr>
            <a:r>
              <a:rPr lang="en-US" sz="2400" b="1" dirty="0"/>
              <a:t>The flex-wrap property</a:t>
            </a:r>
          </a:p>
          <a:p>
            <a:pPr>
              <a:spcBef>
                <a:spcPts val="600"/>
              </a:spcBef>
            </a:pPr>
            <a:r>
              <a:rPr lang="en-US" sz="2400" dirty="0"/>
              <a:t>Determines whether flex items are displayed on multiple lines</a:t>
            </a:r>
          </a:p>
        </p:txBody>
      </p:sp>
    </p:spTree>
    <p:extLst>
      <p:ext uri="{BB962C8B-B14F-4D97-AF65-F5344CB8AC3E}">
        <p14:creationId xmlns:p14="http://schemas.microsoft.com/office/powerpoint/2010/main" val="42722585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Flexible Images</a:t>
            </a:r>
            <a:r>
              <a:rPr lang="en-AU" sz="2000" b="0" dirty="0"/>
              <a:t> (2 of 2)</a:t>
            </a:r>
            <a:endParaRPr lang="en-AU" sz="2000" dirty="0"/>
          </a:p>
        </p:txBody>
      </p:sp>
      <p:sp>
        <p:nvSpPr>
          <p:cNvPr id="3" name="Content Placeholder 2"/>
          <p:cNvSpPr>
            <a:spLocks noGrp="1"/>
          </p:cNvSpPr>
          <p:nvPr>
            <p:ph idx="1"/>
          </p:nvPr>
        </p:nvSpPr>
        <p:spPr>
          <a:xfrm>
            <a:off x="457200" y="1600200"/>
            <a:ext cx="8229600" cy="4495799"/>
          </a:xfrm>
        </p:spPr>
        <p:txBody>
          <a:bodyPr/>
          <a:lstStyle/>
          <a:p>
            <a:pPr marL="0" indent="0">
              <a:buNone/>
            </a:pPr>
            <a:r>
              <a:rPr lang="en-US" dirty="0"/>
              <a:t>Edit HTML: </a:t>
            </a:r>
            <a:br>
              <a:rPr lang="en-US" dirty="0"/>
            </a:br>
            <a:r>
              <a:rPr lang="en-US" dirty="0"/>
              <a:t>remove height and width attributes</a:t>
            </a:r>
          </a:p>
          <a:p>
            <a:pPr marL="0" indent="0">
              <a:buNone/>
            </a:pPr>
            <a:r>
              <a:rPr lang="en-US" dirty="0"/>
              <a:t>CSS: </a:t>
            </a:r>
            <a:r>
              <a:rPr lang="en-US" dirty="0" err="1"/>
              <a:t>img</a:t>
            </a:r>
            <a:r>
              <a:rPr lang="en-US" dirty="0"/>
              <a:t> { max-width: 100%;</a:t>
            </a:r>
          </a:p>
          <a:p>
            <a:pPr marL="0" indent="0">
              <a:buNone/>
            </a:pPr>
            <a:r>
              <a:rPr lang="en-US" dirty="0"/>
              <a:t>	height: auto; }</a:t>
            </a:r>
          </a:p>
        </p:txBody>
      </p:sp>
    </p:spTree>
    <p:extLst>
      <p:ext uri="{BB962C8B-B14F-4D97-AF65-F5344CB8AC3E}">
        <p14:creationId xmlns:p14="http://schemas.microsoft.com/office/powerpoint/2010/main" val="16646499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Responsive Images HTML 5.1 Picture Element</a:t>
            </a:r>
            <a:r>
              <a:rPr lang="en-AU" sz="2000" b="0" dirty="0"/>
              <a:t> (1 of 2)</a:t>
            </a:r>
            <a:endParaRPr lang="en-AU" sz="2000" dirty="0"/>
          </a:p>
        </p:txBody>
      </p:sp>
      <p:pic>
        <p:nvPicPr>
          <p:cNvPr id="6" name="Picture 4" descr="A set of three screenshots of web pages shows the large, medium, and small versions of the image in the webpage. "/>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19515" y="1828800"/>
            <a:ext cx="7304970" cy="28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6"/>
          <p:cNvSpPr txBox="1">
            <a:spLocks noChangeArrowheads="1"/>
          </p:cNvSpPr>
          <p:nvPr/>
        </p:nvSpPr>
        <p:spPr bwMode="auto">
          <a:xfrm>
            <a:off x="919515" y="4896226"/>
            <a:ext cx="61722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7.49 </a:t>
            </a:r>
            <a:r>
              <a:rPr lang="en-US" altLang="en-US" sz="1600" dirty="0">
                <a:latin typeface="+mj-lt"/>
              </a:rPr>
              <a:t>Responsive image with the picture element</a:t>
            </a:r>
          </a:p>
        </p:txBody>
      </p:sp>
    </p:spTree>
    <p:extLst>
      <p:ext uri="{BB962C8B-B14F-4D97-AF65-F5344CB8AC3E}">
        <p14:creationId xmlns:p14="http://schemas.microsoft.com/office/powerpoint/2010/main" val="20236947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Responsive Images HTML 5.1 Picture Element</a:t>
            </a:r>
            <a:r>
              <a:rPr lang="en-AU" sz="2000" b="0" dirty="0"/>
              <a:t> (2 of 2)</a:t>
            </a:r>
            <a:endParaRPr lang="en-AU" sz="2000" dirty="0"/>
          </a:p>
        </p:txBody>
      </p:sp>
      <p:sp>
        <p:nvSpPr>
          <p:cNvPr id="3" name="Content Placeholder 2"/>
          <p:cNvSpPr>
            <a:spLocks noGrp="1"/>
          </p:cNvSpPr>
          <p:nvPr>
            <p:ph idx="1"/>
          </p:nvPr>
        </p:nvSpPr>
        <p:spPr/>
        <p:txBody>
          <a:bodyPr/>
          <a:lstStyle/>
          <a:p>
            <a:pPr marL="0" indent="0">
              <a:buNone/>
            </a:pPr>
            <a:r>
              <a:rPr lang="en-AU" dirty="0"/>
              <a:t>&lt;picture&gt;</a:t>
            </a:r>
          </a:p>
          <a:p>
            <a:pPr marL="0" indent="0">
              <a:buNone/>
            </a:pPr>
            <a:r>
              <a:rPr lang="en-AU" dirty="0"/>
              <a:t>&lt;source media="(min-width: 1200px)" </a:t>
            </a:r>
            <a:r>
              <a:rPr lang="en-AU" dirty="0" err="1"/>
              <a:t>srcset</a:t>
            </a:r>
            <a:r>
              <a:rPr lang="en-AU" dirty="0"/>
              <a:t>="large.jpg"&gt;</a:t>
            </a:r>
          </a:p>
          <a:p>
            <a:pPr marL="0" indent="0">
              <a:buNone/>
            </a:pPr>
            <a:r>
              <a:rPr lang="en-AU" dirty="0"/>
              <a:t>&lt;source media="(min-width: 800px)" </a:t>
            </a:r>
            <a:r>
              <a:rPr lang="en-AU" dirty="0" err="1"/>
              <a:t>srcset</a:t>
            </a:r>
            <a:r>
              <a:rPr lang="en-AU" dirty="0"/>
              <a:t>="medium.jpg"&gt;</a:t>
            </a:r>
          </a:p>
          <a:p>
            <a:pPr marL="0" indent="0">
              <a:buNone/>
            </a:pPr>
            <a:r>
              <a:rPr lang="en-AU" dirty="0"/>
              <a:t>&lt;source media="(min-width: 320px)" </a:t>
            </a:r>
            <a:r>
              <a:rPr lang="en-AU" dirty="0" err="1"/>
              <a:t>srcset</a:t>
            </a:r>
            <a:r>
              <a:rPr lang="en-AU" dirty="0"/>
              <a:t>="small.jpg"&gt;</a:t>
            </a:r>
          </a:p>
          <a:p>
            <a:pPr marL="0" indent="0">
              <a:buNone/>
            </a:pPr>
            <a:r>
              <a:rPr lang="en-AU" dirty="0"/>
              <a:t>&lt;</a:t>
            </a:r>
            <a:r>
              <a:rPr lang="en-AU" dirty="0" err="1"/>
              <a:t>img</a:t>
            </a:r>
            <a:r>
              <a:rPr lang="en-AU" dirty="0"/>
              <a:t> </a:t>
            </a:r>
            <a:r>
              <a:rPr lang="en-AU" dirty="0" err="1"/>
              <a:t>src</a:t>
            </a:r>
            <a:r>
              <a:rPr lang="en-AU" dirty="0"/>
              <a:t>="fallback.jpg" alt="waterwheel"&gt;</a:t>
            </a:r>
          </a:p>
          <a:p>
            <a:pPr marL="0" indent="0">
              <a:buNone/>
            </a:pPr>
            <a:r>
              <a:rPr lang="en-AU" dirty="0"/>
              <a:t>&lt;/picture&gt;</a:t>
            </a:r>
          </a:p>
        </p:txBody>
      </p:sp>
    </p:spTree>
    <p:extLst>
      <p:ext uri="{BB962C8B-B14F-4D97-AF65-F5344CB8AC3E}">
        <p14:creationId xmlns:p14="http://schemas.microsoft.com/office/powerpoint/2010/main" val="40030784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Responsive Images HTML 5.1 sizes &amp; </a:t>
            </a:r>
            <a:r>
              <a:rPr lang="en-AU" dirty="0" err="1"/>
              <a:t>srcset</a:t>
            </a:r>
            <a:r>
              <a:rPr lang="en-AU" dirty="0"/>
              <a:t> Attributes</a:t>
            </a:r>
            <a:r>
              <a:rPr lang="en-AU" sz="2000" b="0" dirty="0"/>
              <a:t> (1 of 2)</a:t>
            </a:r>
            <a:endParaRPr lang="en-AU" sz="2000" dirty="0"/>
          </a:p>
        </p:txBody>
      </p:sp>
      <p:pic>
        <p:nvPicPr>
          <p:cNvPr id="7" name="Picture 4" descr="A set of three screenshots of web pages show the same previous versions of the image. "/>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73705" y="2249302"/>
            <a:ext cx="7302711" cy="28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6"/>
          <p:cNvSpPr txBox="1">
            <a:spLocks noChangeArrowheads="1"/>
          </p:cNvSpPr>
          <p:nvPr/>
        </p:nvSpPr>
        <p:spPr bwMode="auto">
          <a:xfrm>
            <a:off x="873704" y="5289178"/>
            <a:ext cx="667009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r>
              <a:rPr lang="en-US" altLang="en-US" sz="1600" b="1" dirty="0">
                <a:latin typeface="+mj-lt"/>
              </a:rPr>
              <a:t>Figure 7.50 </a:t>
            </a:r>
            <a:r>
              <a:rPr lang="en-US" altLang="en-US" sz="1600" dirty="0">
                <a:latin typeface="+mj-lt"/>
              </a:rPr>
              <a:t>Responsive image with the image element’s </a:t>
            </a:r>
            <a:r>
              <a:rPr lang="en-US" altLang="en-US" sz="1600" dirty="0" err="1">
                <a:latin typeface="+mj-lt"/>
              </a:rPr>
              <a:t>srcset</a:t>
            </a:r>
            <a:r>
              <a:rPr lang="en-US" altLang="en-US" sz="1600" dirty="0">
                <a:latin typeface="+mj-lt"/>
              </a:rPr>
              <a:t> attribute</a:t>
            </a:r>
          </a:p>
        </p:txBody>
      </p:sp>
    </p:spTree>
    <p:extLst>
      <p:ext uri="{BB962C8B-B14F-4D97-AF65-F5344CB8AC3E}">
        <p14:creationId xmlns:p14="http://schemas.microsoft.com/office/powerpoint/2010/main" val="18486259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Responsive Images HTML 5.1 sizes &amp; </a:t>
            </a:r>
            <a:r>
              <a:rPr lang="en-AU" dirty="0" err="1"/>
              <a:t>srcset</a:t>
            </a:r>
            <a:r>
              <a:rPr lang="en-AU" dirty="0"/>
              <a:t> Attributes</a:t>
            </a:r>
            <a:r>
              <a:rPr lang="en-AU" sz="2000" b="0" dirty="0"/>
              <a:t> (2 of 2)</a:t>
            </a:r>
            <a:endParaRPr lang="en-AU" sz="2000" dirty="0"/>
          </a:p>
        </p:txBody>
      </p:sp>
      <p:sp>
        <p:nvSpPr>
          <p:cNvPr id="3" name="Content Placeholder 2"/>
          <p:cNvSpPr>
            <a:spLocks noGrp="1"/>
          </p:cNvSpPr>
          <p:nvPr>
            <p:ph idx="1"/>
          </p:nvPr>
        </p:nvSpPr>
        <p:spPr>
          <a:xfrm>
            <a:off x="457200" y="1600200"/>
            <a:ext cx="8229600" cy="4724400"/>
          </a:xfrm>
        </p:spPr>
        <p:txBody>
          <a:bodyPr/>
          <a:lstStyle/>
          <a:p>
            <a:pPr marL="0" indent="0">
              <a:buNone/>
            </a:pPr>
            <a:r>
              <a:rPr lang="en-US" altLang="en-US" dirty="0"/>
              <a:t>&lt;</a:t>
            </a:r>
            <a:r>
              <a:rPr lang="en-US" altLang="en-US" dirty="0" err="1"/>
              <a:t>img</a:t>
            </a:r>
            <a:r>
              <a:rPr lang="en-US" altLang="en-US" dirty="0"/>
              <a:t> </a:t>
            </a:r>
            <a:r>
              <a:rPr lang="en-US" altLang="en-US" dirty="0" err="1"/>
              <a:t>src</a:t>
            </a:r>
            <a:r>
              <a:rPr lang="en-US" altLang="en-US" dirty="0"/>
              <a:t>="fallback.jpg"</a:t>
            </a:r>
          </a:p>
          <a:p>
            <a:pPr marL="0" indent="0">
              <a:buNone/>
            </a:pPr>
            <a:r>
              <a:rPr lang="en-US" altLang="en-US" dirty="0"/>
              <a:t>	sizes="100vw"</a:t>
            </a:r>
          </a:p>
          <a:p>
            <a:pPr marL="0" indent="0">
              <a:buNone/>
            </a:pPr>
            <a:r>
              <a:rPr lang="en-US" altLang="en-US" dirty="0"/>
              <a:t>	</a:t>
            </a:r>
            <a:r>
              <a:rPr lang="en-US" altLang="en-US" dirty="0" err="1"/>
              <a:t>srcset</a:t>
            </a:r>
            <a:r>
              <a:rPr lang="en-US" altLang="en-US" dirty="0"/>
              <a:t>="large.jpg 1200w, medium.jpg 800w, 	small.jpg 320w"</a:t>
            </a:r>
          </a:p>
          <a:p>
            <a:pPr marL="0" indent="0">
              <a:buNone/>
            </a:pPr>
            <a:r>
              <a:rPr lang="en-US" altLang="en-US" dirty="0"/>
              <a:t>	alt="waterwheel"&gt;</a:t>
            </a:r>
            <a:endParaRPr lang="en-US" altLang="en-US" sz="2800" dirty="0"/>
          </a:p>
          <a:p>
            <a:endParaRPr lang="en-US" altLang="en-US" sz="2800" dirty="0"/>
          </a:p>
          <a:p>
            <a:pPr marL="0" indent="0">
              <a:buNone/>
            </a:pPr>
            <a:endParaRPr lang="en-AU" dirty="0"/>
          </a:p>
        </p:txBody>
      </p:sp>
    </p:spTree>
    <p:extLst>
      <p:ext uri="{BB962C8B-B14F-4D97-AF65-F5344CB8AC3E}">
        <p14:creationId xmlns:p14="http://schemas.microsoft.com/office/powerpoint/2010/main" val="6468158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Checkpoint</a:t>
            </a:r>
            <a:r>
              <a:rPr lang="en-AU" sz="2000" b="0" dirty="0"/>
              <a:t> (2 of 2)</a:t>
            </a:r>
            <a:endParaRPr lang="en-AU" sz="2000" dirty="0"/>
          </a:p>
        </p:txBody>
      </p:sp>
      <p:sp>
        <p:nvSpPr>
          <p:cNvPr id="3" name="Content Placeholder 2"/>
          <p:cNvSpPr>
            <a:spLocks noGrp="1"/>
          </p:cNvSpPr>
          <p:nvPr>
            <p:ph idx="1"/>
          </p:nvPr>
        </p:nvSpPr>
        <p:spPr/>
        <p:txBody>
          <a:bodyPr/>
          <a:lstStyle/>
          <a:p>
            <a:pPr marL="514350" indent="-514350">
              <a:buFont typeface="+mj-lt"/>
              <a:buAutoNum type="arabicPeriod"/>
            </a:pPr>
            <a:r>
              <a:rPr lang="en-US" dirty="0"/>
              <a:t>What is meant by the phrase "Mobile First"?</a:t>
            </a:r>
          </a:p>
          <a:p>
            <a:pPr marL="514350" indent="-514350">
              <a:buFont typeface="+mj-lt"/>
              <a:buAutoNum type="arabicPeriod"/>
            </a:pPr>
            <a:r>
              <a:rPr lang="en-US" dirty="0"/>
              <a:t>Are there certain values that must be used in CSS media queries? Why or why not? </a:t>
            </a:r>
          </a:p>
          <a:p>
            <a:pPr marL="514350" indent="-514350">
              <a:buFont typeface="+mj-lt"/>
              <a:buAutoNum type="arabicPeriod"/>
            </a:pPr>
            <a:r>
              <a:rPr lang="en-US" dirty="0"/>
              <a:t>Describe coding techniques that will configure an image with a flexible display.</a:t>
            </a:r>
          </a:p>
          <a:p>
            <a:pPr marL="457200" indent="-457200">
              <a:buFont typeface="+mj-lt"/>
              <a:buAutoNum type="arabicPeriod" startAt="3"/>
            </a:pPr>
            <a:endParaRPr lang="en-AU" sz="2200" dirty="0"/>
          </a:p>
        </p:txBody>
      </p:sp>
    </p:spTree>
    <p:extLst>
      <p:ext uri="{BB962C8B-B14F-4D97-AF65-F5344CB8AC3E}">
        <p14:creationId xmlns:p14="http://schemas.microsoft.com/office/powerpoint/2010/main" val="37601319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Mobile Display Options</a:t>
            </a:r>
            <a:endParaRPr lang="en-AU" sz="2000" b="0" dirty="0"/>
          </a:p>
        </p:txBody>
      </p:sp>
      <p:sp>
        <p:nvSpPr>
          <p:cNvPr id="3" name="Content Placeholder 2"/>
          <p:cNvSpPr>
            <a:spLocks noGrp="1"/>
          </p:cNvSpPr>
          <p:nvPr>
            <p:ph idx="1"/>
          </p:nvPr>
        </p:nvSpPr>
        <p:spPr/>
        <p:txBody>
          <a:bodyPr/>
          <a:lstStyle/>
          <a:p>
            <a:r>
              <a:rPr lang="en-US" b="1" dirty="0"/>
              <a:t>Test with a mobile device</a:t>
            </a:r>
          </a:p>
          <a:p>
            <a:r>
              <a:rPr lang="en-US" b="1" dirty="0"/>
              <a:t>Test with a Desktop Browser</a:t>
            </a:r>
          </a:p>
          <a:p>
            <a:r>
              <a:rPr lang="en-US" b="1" dirty="0"/>
              <a:t>Other Options</a:t>
            </a:r>
          </a:p>
          <a:p>
            <a:pPr lvl="1"/>
            <a:r>
              <a:rPr lang="en-US" b="1" dirty="0"/>
              <a:t>Opera Mobile Emulator</a:t>
            </a:r>
            <a:br>
              <a:rPr lang="en-US" dirty="0"/>
            </a:br>
            <a:r>
              <a:rPr lang="en-US" dirty="0"/>
              <a:t>https://dev.opera.com/articles/opera-mobile-emulator/</a:t>
            </a:r>
          </a:p>
          <a:p>
            <a:pPr lvl="1"/>
            <a:r>
              <a:rPr lang="en-US" b="1" dirty="0"/>
              <a:t>Google Chrome Dev Tools</a:t>
            </a:r>
            <a:br>
              <a:rPr lang="en-US" dirty="0"/>
            </a:br>
            <a:r>
              <a:rPr lang="en-US" dirty="0"/>
              <a:t>https://developers.google.com/web/tools/chrome-devtools/device-mode/</a:t>
            </a:r>
          </a:p>
          <a:p>
            <a:pPr lvl="1"/>
            <a:r>
              <a:rPr lang="en-US" b="1" dirty="0"/>
              <a:t>iPhone Emulator</a:t>
            </a:r>
            <a:br>
              <a:rPr lang="en-US" dirty="0"/>
            </a:br>
            <a:r>
              <a:rPr lang="en-US" dirty="0"/>
              <a:t>http://www.testiphone.com</a:t>
            </a:r>
          </a:p>
        </p:txBody>
      </p:sp>
    </p:spTree>
    <p:extLst>
      <p:ext uri="{BB962C8B-B14F-4D97-AF65-F5344CB8AC3E}">
        <p14:creationId xmlns:p14="http://schemas.microsoft.com/office/powerpoint/2010/main" val="39434735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Figure 7.51 </a:t>
            </a:r>
            <a:r>
              <a:rPr lang="en-US" sz="2800" b="0" dirty="0"/>
              <a:t>Testing a web page with the Opera Mobile Emulator. © Opera Software 1995–2019.</a:t>
            </a:r>
            <a:endParaRPr lang="en-AU" sz="2800" b="0" dirty="0"/>
          </a:p>
        </p:txBody>
      </p:sp>
      <p:pic>
        <p:nvPicPr>
          <p:cNvPr id="4" name="Picture 1" descr="A screenshot of web page titled, Opera Mobile displayed on the Opera Mobile Emulator. "/>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35507" y="1676400"/>
            <a:ext cx="2472987"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553911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CSS Debugging Tips</a:t>
            </a:r>
          </a:p>
        </p:txBody>
      </p:sp>
      <p:sp>
        <p:nvSpPr>
          <p:cNvPr id="3" name="Content Placeholder 2"/>
          <p:cNvSpPr>
            <a:spLocks noGrp="1"/>
          </p:cNvSpPr>
          <p:nvPr>
            <p:ph idx="1"/>
          </p:nvPr>
        </p:nvSpPr>
        <p:spPr/>
        <p:txBody>
          <a:bodyPr/>
          <a:lstStyle/>
          <a:p>
            <a:pPr>
              <a:spcBef>
                <a:spcPts val="600"/>
              </a:spcBef>
            </a:pPr>
            <a:r>
              <a:rPr lang="en-US" dirty="0"/>
              <a:t>Manually check syntax errors</a:t>
            </a:r>
          </a:p>
          <a:p>
            <a:pPr>
              <a:spcBef>
                <a:spcPts val="600"/>
              </a:spcBef>
            </a:pPr>
            <a:r>
              <a:rPr lang="en-US" dirty="0"/>
              <a:t>Use W3C CSS Validator to check syntax errors</a:t>
            </a:r>
          </a:p>
          <a:p>
            <a:pPr marL="457200" lvl="1" indent="0">
              <a:buNone/>
            </a:pPr>
            <a:r>
              <a:rPr lang="en-US" dirty="0"/>
              <a:t>http://jigsaw.w3.org/css-validator/</a:t>
            </a:r>
          </a:p>
          <a:p>
            <a:pPr>
              <a:spcBef>
                <a:spcPts val="600"/>
              </a:spcBef>
            </a:pPr>
            <a:r>
              <a:rPr lang="en-US" dirty="0"/>
              <a:t>Configure temporary background colors</a:t>
            </a:r>
          </a:p>
          <a:p>
            <a:pPr>
              <a:spcBef>
                <a:spcPts val="600"/>
              </a:spcBef>
            </a:pPr>
            <a:r>
              <a:rPr lang="en-US" dirty="0"/>
              <a:t>Configure temporary borders</a:t>
            </a:r>
          </a:p>
          <a:p>
            <a:pPr>
              <a:spcBef>
                <a:spcPts val="600"/>
              </a:spcBef>
            </a:pPr>
            <a:r>
              <a:rPr lang="en-US" dirty="0"/>
              <a:t>Use CSS comments to find the unexpected</a:t>
            </a:r>
          </a:p>
          <a:p>
            <a:pPr marL="457200" lvl="1" indent="0">
              <a:buNone/>
            </a:pPr>
            <a:r>
              <a:rPr lang="en-US" dirty="0"/>
              <a:t>/* the browser ignores this code */</a:t>
            </a:r>
          </a:p>
          <a:p>
            <a:pPr>
              <a:spcBef>
                <a:spcPts val="600"/>
              </a:spcBef>
            </a:pPr>
            <a:r>
              <a:rPr lang="en-US" dirty="0"/>
              <a:t>Don’t expect your pages to look exactly the same in all browsers!</a:t>
            </a:r>
          </a:p>
          <a:p>
            <a:pPr>
              <a:spcBef>
                <a:spcPts val="600"/>
              </a:spcBef>
            </a:pPr>
            <a:r>
              <a:rPr lang="en-US" dirty="0"/>
              <a:t>Be patient!</a:t>
            </a:r>
          </a:p>
          <a:p>
            <a:endParaRPr lang="en-AU" dirty="0"/>
          </a:p>
        </p:txBody>
      </p:sp>
    </p:spTree>
    <p:extLst>
      <p:ext uri="{BB962C8B-B14F-4D97-AF65-F5344CB8AC3E}">
        <p14:creationId xmlns:p14="http://schemas.microsoft.com/office/powerpoint/2010/main" val="5332899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endParaRPr lang="en-AU" sz="2000" b="0" dirty="0"/>
          </a:p>
        </p:txBody>
      </p:sp>
      <p:sp>
        <p:nvSpPr>
          <p:cNvPr id="3" name="Content Placeholder 2"/>
          <p:cNvSpPr>
            <a:spLocks noGrp="1"/>
          </p:cNvSpPr>
          <p:nvPr>
            <p:ph idx="1"/>
          </p:nvPr>
        </p:nvSpPr>
        <p:spPr>
          <a:xfrm>
            <a:off x="457200" y="1600200"/>
            <a:ext cx="8229600" cy="4571999"/>
          </a:xfrm>
        </p:spPr>
        <p:txBody>
          <a:bodyPr/>
          <a:lstStyle/>
          <a:p>
            <a:r>
              <a:rPr lang="en-US" dirty="0"/>
              <a:t>This chapter introduced you to modern layout techniques which configure responsive web pages that display well on desktop browsers and mobile devices.</a:t>
            </a:r>
          </a:p>
        </p:txBody>
      </p:sp>
    </p:spTree>
    <p:extLst>
      <p:ext uri="{BB962C8B-B14F-4D97-AF65-F5344CB8AC3E}">
        <p14:creationId xmlns:p14="http://schemas.microsoft.com/office/powerpoint/2010/main" val="190132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7772400" cy="1097280"/>
          </a:xfrm>
        </p:spPr>
        <p:txBody>
          <a:bodyPr/>
          <a:lstStyle/>
          <a:p>
            <a:r>
              <a:rPr lang="en-AU" dirty="0"/>
              <a:t>CSS Flexible Box Layout aka flexbox</a:t>
            </a:r>
            <a:r>
              <a:rPr lang="en-AU" sz="3600" b="0" dirty="0"/>
              <a:t> </a:t>
            </a:r>
            <a:r>
              <a:rPr lang="en-AU" sz="2000" b="0" dirty="0"/>
              <a:t>(2 of 2)</a:t>
            </a:r>
            <a:endParaRPr lang="en-AU" sz="2000" dirty="0"/>
          </a:p>
        </p:txBody>
      </p:sp>
      <p:sp>
        <p:nvSpPr>
          <p:cNvPr id="3" name="Content Placeholder 2"/>
          <p:cNvSpPr>
            <a:spLocks noGrp="1"/>
          </p:cNvSpPr>
          <p:nvPr>
            <p:ph idx="1"/>
          </p:nvPr>
        </p:nvSpPr>
        <p:spPr/>
        <p:txBody>
          <a:bodyPr/>
          <a:lstStyle/>
          <a:p>
            <a:r>
              <a:rPr lang="en-US" sz="2400" dirty="0"/>
              <a:t>Values are </a:t>
            </a:r>
            <a:r>
              <a:rPr lang="en-US" sz="2400" dirty="0" err="1"/>
              <a:t>nowrap</a:t>
            </a:r>
            <a:r>
              <a:rPr lang="en-US" sz="2400" dirty="0"/>
              <a:t> (default), wrap, wrap-reverse</a:t>
            </a:r>
          </a:p>
          <a:p>
            <a:pPr marL="0" indent="0">
              <a:buNone/>
            </a:pPr>
            <a:r>
              <a:rPr lang="en-US" b="1" dirty="0"/>
              <a:t>The flex-direction property</a:t>
            </a:r>
          </a:p>
          <a:p>
            <a:r>
              <a:rPr lang="en-US" sz="2400" dirty="0"/>
              <a:t>Configures the flow direction</a:t>
            </a:r>
          </a:p>
          <a:p>
            <a:pPr>
              <a:spcBef>
                <a:spcPts val="600"/>
              </a:spcBef>
            </a:pPr>
            <a:r>
              <a:rPr lang="en-US" sz="2400" dirty="0"/>
              <a:t>Values are row (default), column, row-reverse, and column-reverse</a:t>
            </a:r>
            <a:endParaRPr lang="en-AU" sz="2400" dirty="0"/>
          </a:p>
        </p:txBody>
      </p:sp>
    </p:spTree>
    <p:extLst>
      <p:ext uri="{BB962C8B-B14F-4D97-AF65-F5344CB8AC3E}">
        <p14:creationId xmlns:p14="http://schemas.microsoft.com/office/powerpoint/2010/main" val="1229276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Diagram of a Flex Container</a:t>
            </a:r>
            <a:r>
              <a:rPr lang="en-AU" sz="2000" b="0" dirty="0"/>
              <a:t> (1 of 2)</a:t>
            </a:r>
            <a:endParaRPr lang="en-AU" sz="2000" dirty="0"/>
          </a:p>
        </p:txBody>
      </p:sp>
      <p:pic>
        <p:nvPicPr>
          <p:cNvPr id="8" name="Picture 11" descr="A diagram shows the flex container in a rectangular shape with horizontal flow direction. "/>
          <p:cNvPicPr>
            <a:picLocks noGrp="1" noChangeAspect="1"/>
          </p:cNvPicPr>
          <p:nvPr>
            <p:ph idx="1"/>
          </p:nvPr>
        </p:nvPicPr>
        <p:blipFill>
          <a:blip r:embed="rId2"/>
          <a:stretch>
            <a:fillRect/>
          </a:stretch>
        </p:blipFill>
        <p:spPr>
          <a:xfrm>
            <a:off x="1131653" y="1524000"/>
            <a:ext cx="6880694" cy="4320000"/>
          </a:xfrm>
          <a:effectLst>
            <a:outerShdw blurRad="292100" dist="139700" dir="2700000" algn="tl" rotWithShape="0">
              <a:srgbClr val="333333">
                <a:alpha val="65000"/>
              </a:srgbClr>
            </a:outerShdw>
          </a:effectLst>
        </p:spPr>
      </p:pic>
      <p:sp>
        <p:nvSpPr>
          <p:cNvPr id="4" name="Rectangle 3"/>
          <p:cNvSpPr/>
          <p:nvPr/>
        </p:nvSpPr>
        <p:spPr>
          <a:xfrm>
            <a:off x="990600" y="5909846"/>
            <a:ext cx="3445174" cy="338554"/>
          </a:xfrm>
          <a:prstGeom prst="rect">
            <a:avLst/>
          </a:prstGeom>
        </p:spPr>
        <p:txBody>
          <a:bodyPr wrap="none">
            <a:spAutoFit/>
          </a:bodyPr>
          <a:lstStyle/>
          <a:p>
            <a:r>
              <a:rPr lang="en-US" altLang="en-US" sz="1600" b="1" dirty="0">
                <a:latin typeface="+mj-lt"/>
              </a:rPr>
              <a:t>Figure 7.3 </a:t>
            </a:r>
            <a:r>
              <a:rPr lang="en-US" altLang="en-US" sz="1600" dirty="0">
                <a:latin typeface="+mj-lt"/>
              </a:rPr>
              <a:t>Horizontal flow direction </a:t>
            </a:r>
          </a:p>
        </p:txBody>
      </p:sp>
    </p:spTree>
    <p:extLst>
      <p:ext uri="{BB962C8B-B14F-4D97-AF65-F5344CB8AC3E}">
        <p14:creationId xmlns:p14="http://schemas.microsoft.com/office/powerpoint/2010/main" val="3199809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Diagram of a Flex Container</a:t>
            </a:r>
            <a:r>
              <a:rPr lang="en-AU" sz="2000" b="0" dirty="0"/>
              <a:t> (2 of 2)</a:t>
            </a:r>
            <a:endParaRPr lang="en-AU" sz="2000" dirty="0"/>
          </a:p>
        </p:txBody>
      </p:sp>
      <p:sp>
        <p:nvSpPr>
          <p:cNvPr id="4" name="Rectangle 3"/>
          <p:cNvSpPr/>
          <p:nvPr/>
        </p:nvSpPr>
        <p:spPr>
          <a:xfrm>
            <a:off x="1143000" y="5917696"/>
            <a:ext cx="3194977" cy="338554"/>
          </a:xfrm>
          <a:prstGeom prst="rect">
            <a:avLst/>
          </a:prstGeom>
        </p:spPr>
        <p:txBody>
          <a:bodyPr wrap="none">
            <a:spAutoFit/>
          </a:bodyPr>
          <a:lstStyle/>
          <a:p>
            <a:r>
              <a:rPr lang="en-US" altLang="en-US" sz="1600" b="1" dirty="0">
                <a:latin typeface="+mj-lt"/>
              </a:rPr>
              <a:t>Figure 7.4 </a:t>
            </a:r>
            <a:r>
              <a:rPr lang="en-US" altLang="en-US" sz="1600" dirty="0">
                <a:latin typeface="+mj-lt"/>
              </a:rPr>
              <a:t>Vertical flow direction </a:t>
            </a:r>
          </a:p>
        </p:txBody>
      </p:sp>
      <p:pic>
        <p:nvPicPr>
          <p:cNvPr id="6" name="Content Placeholder 5" descr="A diagram shows the flex container in a rectangular shape with vertical flow direction. "/>
          <p:cNvPicPr>
            <a:picLocks noGrp="1" noChangeAspect="1"/>
          </p:cNvPicPr>
          <p:nvPr>
            <p:ph idx="1"/>
          </p:nvPr>
        </p:nvPicPr>
        <p:blipFill>
          <a:blip r:embed="rId2"/>
          <a:stretch>
            <a:fillRect/>
          </a:stretch>
        </p:blipFill>
        <p:spPr>
          <a:xfrm>
            <a:off x="1290706" y="1447800"/>
            <a:ext cx="6562588" cy="432000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165762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justify-content Property</a:t>
            </a:r>
            <a:endParaRPr lang="en-AU" dirty="0"/>
          </a:p>
        </p:txBody>
      </p:sp>
      <p:sp>
        <p:nvSpPr>
          <p:cNvPr id="3" name="Content Placeholder 2"/>
          <p:cNvSpPr>
            <a:spLocks noGrp="1"/>
          </p:cNvSpPr>
          <p:nvPr>
            <p:ph idx="1"/>
          </p:nvPr>
        </p:nvSpPr>
        <p:spPr>
          <a:xfrm>
            <a:off x="457200" y="1600200"/>
            <a:ext cx="3505200" cy="4525963"/>
          </a:xfrm>
        </p:spPr>
        <p:txBody>
          <a:bodyPr/>
          <a:lstStyle/>
          <a:p>
            <a:pPr marL="0" indent="0">
              <a:buNone/>
            </a:pPr>
            <a:r>
              <a:rPr lang="en-US" dirty="0"/>
              <a:t>Configures how the extra space along the main axis should be displayed</a:t>
            </a:r>
            <a:endParaRPr lang="en-AU" dirty="0"/>
          </a:p>
        </p:txBody>
      </p:sp>
      <p:pic>
        <p:nvPicPr>
          <p:cNvPr id="4" name="Picture 5" descr="A screenshot of web page shows the series of flex containers with horizontal flows giving examples of justify content. "/>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a:xfrm>
            <a:off x="4343400" y="1600200"/>
            <a:ext cx="3497089" cy="4320000"/>
          </a:xfrm>
          <a:prstGeom prst="rect">
            <a:avLst/>
          </a:prstGeom>
        </p:spPr>
      </p:pic>
      <p:sp>
        <p:nvSpPr>
          <p:cNvPr id="5" name="TextBox 6"/>
          <p:cNvSpPr txBox="1">
            <a:spLocks noChangeArrowheads="1"/>
          </p:cNvSpPr>
          <p:nvPr/>
        </p:nvSpPr>
        <p:spPr bwMode="auto">
          <a:xfrm>
            <a:off x="4267200" y="5972175"/>
            <a:ext cx="40386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1600" b="1" dirty="0">
                <a:latin typeface="+mj-lt"/>
              </a:rPr>
              <a:t>Figure 7.5 </a:t>
            </a:r>
            <a:r>
              <a:rPr lang="en-US" altLang="en-US" sz="1600" dirty="0">
                <a:latin typeface="+mj-lt"/>
              </a:rPr>
              <a:t>The justify-content property</a:t>
            </a:r>
          </a:p>
        </p:txBody>
      </p:sp>
    </p:spTree>
    <p:extLst>
      <p:ext uri="{BB962C8B-B14F-4D97-AF65-F5344CB8AC3E}">
        <p14:creationId xmlns:p14="http://schemas.microsoft.com/office/powerpoint/2010/main" val="3272998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flexbox Properties</a:t>
            </a:r>
            <a:endParaRPr lang="en-AU" dirty="0"/>
          </a:p>
        </p:txBody>
      </p:sp>
      <p:sp>
        <p:nvSpPr>
          <p:cNvPr id="3" name="Content Placeholder 2"/>
          <p:cNvSpPr>
            <a:spLocks noGrp="1"/>
          </p:cNvSpPr>
          <p:nvPr>
            <p:ph idx="1"/>
          </p:nvPr>
        </p:nvSpPr>
        <p:spPr>
          <a:xfrm>
            <a:off x="457200" y="1600201"/>
            <a:ext cx="8229600" cy="4724399"/>
          </a:xfrm>
        </p:spPr>
        <p:txBody>
          <a:bodyPr/>
          <a:lstStyle/>
          <a:p>
            <a:pPr marL="0" indent="0">
              <a:buNone/>
            </a:pPr>
            <a:r>
              <a:rPr lang="en-US" b="1" dirty="0"/>
              <a:t>The align-items Property</a:t>
            </a:r>
          </a:p>
          <a:p>
            <a:pPr>
              <a:spcBef>
                <a:spcPts val="600"/>
              </a:spcBef>
            </a:pPr>
            <a:r>
              <a:rPr lang="en-US" sz="2400" dirty="0"/>
              <a:t>Configures how the browser displays extra space along the cross-axis</a:t>
            </a:r>
          </a:p>
          <a:p>
            <a:pPr marL="0" indent="0">
              <a:buNone/>
            </a:pPr>
            <a:r>
              <a:rPr lang="en-US" b="1" dirty="0"/>
              <a:t>The flex-flow Property</a:t>
            </a:r>
          </a:p>
          <a:p>
            <a:pPr>
              <a:spcBef>
                <a:spcPts val="600"/>
              </a:spcBef>
            </a:pPr>
            <a:r>
              <a:rPr lang="en-US" sz="2400" dirty="0"/>
              <a:t>Shorthand to configure flex-direction and flex-wrap properties</a:t>
            </a:r>
          </a:p>
          <a:p>
            <a:pPr marL="0" indent="0">
              <a:buNone/>
            </a:pPr>
            <a:r>
              <a:rPr lang="en-US" b="1" dirty="0"/>
              <a:t>The order Property</a:t>
            </a:r>
          </a:p>
          <a:p>
            <a:pPr>
              <a:spcBef>
                <a:spcPts val="600"/>
              </a:spcBef>
            </a:pPr>
            <a:r>
              <a:rPr lang="en-US" sz="2400" dirty="0"/>
              <a:t>Causes the browser to display flex items in different order than they are coded</a:t>
            </a:r>
          </a:p>
          <a:p>
            <a:pPr>
              <a:spcBef>
                <a:spcPts val="600"/>
              </a:spcBef>
            </a:pPr>
            <a:r>
              <a:rPr lang="en-US" sz="2400" dirty="0"/>
              <a:t>Warning – this could be an accessibility issue </a:t>
            </a:r>
            <a:endParaRPr lang="en-AU" sz="2400" dirty="0"/>
          </a:p>
        </p:txBody>
      </p:sp>
    </p:spTree>
    <p:extLst>
      <p:ext uri="{BB962C8B-B14F-4D97-AF65-F5344CB8AC3E}">
        <p14:creationId xmlns:p14="http://schemas.microsoft.com/office/powerpoint/2010/main" val="3179774225"/>
      </p:ext>
    </p:extLst>
  </p:cSld>
  <p:clrMapOvr>
    <a:masterClrMapping/>
  </p:clrMapOvr>
</p:sld>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Horizon</Template>
  <TotalTime>9130</TotalTime>
  <Words>2002</Words>
  <Application>Microsoft Office PowerPoint</Application>
  <PresentationFormat>On-screen Show (4:3)</PresentationFormat>
  <Paragraphs>248</Paragraphs>
  <Slides>49</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Arial</vt:lpstr>
      <vt:lpstr>Times New Roman</vt:lpstr>
      <vt:lpstr>Trebuchet MS</vt:lpstr>
      <vt:lpstr>Verdana</vt:lpstr>
      <vt:lpstr>Wingdings</vt:lpstr>
      <vt:lpstr>Wingdings 3</vt:lpstr>
      <vt:lpstr>508 Lecture</vt:lpstr>
      <vt:lpstr>Web Development &amp; Design Foundations  with HTML5</vt:lpstr>
      <vt:lpstr>Learning Outcomes (1 of 2)</vt:lpstr>
      <vt:lpstr>Learning Outcomes (2 of 2)</vt:lpstr>
      <vt:lpstr>CSS Flexible Box Layout aka flexbox (1 of 2)</vt:lpstr>
      <vt:lpstr>CSS Flexible Box Layout aka flexbox (2 of 2)</vt:lpstr>
      <vt:lpstr>Diagram of a Flex Container (1 of 2)</vt:lpstr>
      <vt:lpstr>Diagram of a Flex Container (2 of 2)</vt:lpstr>
      <vt:lpstr>The justify-content Property</vt:lpstr>
      <vt:lpstr>More flexbox Properties</vt:lpstr>
      <vt:lpstr>The align-items Property</vt:lpstr>
      <vt:lpstr>Configure Flex Items</vt:lpstr>
      <vt:lpstr>Figure 7.10 Three-column page layout with the flex container indicated</vt:lpstr>
      <vt:lpstr>CSS Grid Layout (1 of 2)</vt:lpstr>
      <vt:lpstr>CSS Grid Layout (2 of 2)</vt:lpstr>
      <vt:lpstr>Figure 7.14 A grid with three columns and two rows </vt:lpstr>
      <vt:lpstr>Configure Grid Columns and Grid Rows</vt:lpstr>
      <vt:lpstr>Figure 7.15 A Basic Grid</vt:lpstr>
      <vt:lpstr>Grid Columns &amp; Grid Rows</vt:lpstr>
      <vt:lpstr>Table 7.4 Commonly Used Values to Configure Columns and Rows</vt:lpstr>
      <vt:lpstr>Configure Grid Items</vt:lpstr>
      <vt:lpstr>Figure 7.18 Two-column CSS Grid Layout</vt:lpstr>
      <vt:lpstr>Configure Line Numbers (1 of 2)</vt:lpstr>
      <vt:lpstr>Configure Line Numbers (2 of 2)</vt:lpstr>
      <vt:lpstr>Figure 7.19 Web page with CSS Grid Layout</vt:lpstr>
      <vt:lpstr>Configure Grid Areas (1) (1 of 2)</vt:lpstr>
      <vt:lpstr>Configure Grid Areas (1) (2 of 2)</vt:lpstr>
      <vt:lpstr>Configure Grid Areas (2)</vt:lpstr>
      <vt:lpstr>Checkpoint (1 of 2)</vt:lpstr>
      <vt:lpstr>Center with Flexbox</vt:lpstr>
      <vt:lpstr>Figure 7.30 Centered text with background image</vt:lpstr>
      <vt:lpstr>Progressive Enhancement with Grid</vt:lpstr>
      <vt:lpstr>Viewport Meta Tag (1 of 2)</vt:lpstr>
      <vt:lpstr>Viewport Meta Tag (2 of 2)</vt:lpstr>
      <vt:lpstr>CSS Media Queries</vt:lpstr>
      <vt:lpstr>Figure 7.33 CSS media queries help to configure the page for mobile display  </vt:lpstr>
      <vt:lpstr>Mobile First Approach</vt:lpstr>
      <vt:lpstr>Responsive Layout with Media Queries</vt:lpstr>
      <vt:lpstr>Responsive Grid Layout with Media Queries</vt:lpstr>
      <vt:lpstr>Flexible Images (1 of 2)</vt:lpstr>
      <vt:lpstr>Flexible Images (2 of 2)</vt:lpstr>
      <vt:lpstr>Responsive Images HTML 5.1 Picture Element (1 of 2)</vt:lpstr>
      <vt:lpstr>Responsive Images HTML 5.1 Picture Element (2 of 2)</vt:lpstr>
      <vt:lpstr>Responsive Images HTML 5.1 sizes &amp; srcset Attributes (1 of 2)</vt:lpstr>
      <vt:lpstr>Responsive Images HTML 5.1 sizes &amp; srcset Attributes (2 of 2)</vt:lpstr>
      <vt:lpstr>Checkpoint (2 of 2)</vt:lpstr>
      <vt:lpstr>Testing Mobile Display Options</vt:lpstr>
      <vt:lpstr>Figure 7.51 Testing a web page with the Opera Mobile Emulator. © Opera Software 1995–2019.</vt:lpstr>
      <vt:lpstr>CSS Debugging Tips</vt:lpstr>
      <vt:lpstr>Summary</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Development &amp; Design Foundations with HTML5, Tenth Edition</dc:title>
  <dc:subject>Computer Science</dc:subject>
  <dc:creator>Terry Ann Felke-Morris</dc:creator>
  <cp:keywords>Computer Science</cp:keywords>
  <cp:lastModifiedBy>Enrique Saracho Felix</cp:lastModifiedBy>
  <cp:revision>659</cp:revision>
  <dcterms:created xsi:type="dcterms:W3CDTF">2014-07-14T20:04:21Z</dcterms:created>
  <dcterms:modified xsi:type="dcterms:W3CDTF">2023-04-12T22:32:51Z</dcterms:modified>
  <cp:category>IT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682740</vt:lpwstr>
  </property>
  <property fmtid="{D5CDD505-2E9C-101B-9397-08002B2CF9AE}" pid="3" name="Offisync_UpdateToken">
    <vt:lpwstr>1</vt:lpwstr>
  </property>
  <property fmtid="{D5CDD505-2E9C-101B-9397-08002B2CF9AE}" pid="4" name="Jive_VersionGuid">
    <vt:lpwstr>7b502893-ac4a-4309-967d-6eb652f6b574</vt:lpwstr>
  </property>
  <property fmtid="{D5CDD505-2E9C-101B-9397-08002B2CF9AE}" pid="5" name="Offisync_ProviderInitializationData">
    <vt:lpwstr>https://neo.pearson.com</vt:lpwstr>
  </property>
  <property fmtid="{D5CDD505-2E9C-101B-9397-08002B2CF9AE}" pid="6" name="Offisync_ServerID">
    <vt:lpwstr>7e960520-0e88-4f05-9fa0-24079b61e486</vt:lpwstr>
  </property>
  <property fmtid="{D5CDD505-2E9C-101B-9397-08002B2CF9AE}" pid="7" name="Jive_LatestUserAccountName">
    <vt:lpwstr>sumit.gupta</vt:lpwstr>
  </property>
</Properties>
</file>